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3868" r:id="rId2"/>
    <p:sldMasterId id="2147483886" r:id="rId3"/>
    <p:sldMasterId id="2147483897" r:id="rId4"/>
  </p:sldMasterIdLst>
  <p:notesMasterIdLst>
    <p:notesMasterId r:id="rId43"/>
  </p:notesMasterIdLst>
  <p:handoutMasterIdLst>
    <p:handoutMasterId r:id="rId44"/>
  </p:handoutMasterIdLst>
  <p:sldIdLst>
    <p:sldId id="257" r:id="rId5"/>
    <p:sldId id="259" r:id="rId6"/>
    <p:sldId id="372" r:id="rId7"/>
    <p:sldId id="403" r:id="rId8"/>
    <p:sldId id="468" r:id="rId9"/>
    <p:sldId id="469" r:id="rId10"/>
    <p:sldId id="470" r:id="rId11"/>
    <p:sldId id="400" r:id="rId12"/>
    <p:sldId id="401" r:id="rId13"/>
    <p:sldId id="406" r:id="rId14"/>
    <p:sldId id="402" r:id="rId15"/>
    <p:sldId id="404" r:id="rId16"/>
    <p:sldId id="371" r:id="rId17"/>
    <p:sldId id="460" r:id="rId18"/>
    <p:sldId id="422" r:id="rId19"/>
    <p:sldId id="389" r:id="rId20"/>
    <p:sldId id="375" r:id="rId21"/>
    <p:sldId id="423" r:id="rId22"/>
    <p:sldId id="420" r:id="rId23"/>
    <p:sldId id="421" r:id="rId24"/>
    <p:sldId id="410" r:id="rId25"/>
    <p:sldId id="411" r:id="rId26"/>
    <p:sldId id="412" r:id="rId27"/>
    <p:sldId id="413" r:id="rId28"/>
    <p:sldId id="417" r:id="rId29"/>
    <p:sldId id="418" r:id="rId30"/>
    <p:sldId id="472" r:id="rId31"/>
    <p:sldId id="475" r:id="rId32"/>
    <p:sldId id="476" r:id="rId33"/>
    <p:sldId id="479" r:id="rId34"/>
    <p:sldId id="485" r:id="rId35"/>
    <p:sldId id="490" r:id="rId36"/>
    <p:sldId id="491" r:id="rId37"/>
    <p:sldId id="492" r:id="rId38"/>
    <p:sldId id="459" r:id="rId39"/>
    <p:sldId id="454" r:id="rId40"/>
    <p:sldId id="455" r:id="rId41"/>
    <p:sldId id="456"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E01512-87E4-864E-84E8-C98B3C34082A}">
          <p14:sldIdLst>
            <p14:sldId id="257"/>
            <p14:sldId id="259"/>
            <p14:sldId id="372"/>
            <p14:sldId id="403"/>
            <p14:sldId id="468"/>
            <p14:sldId id="469"/>
            <p14:sldId id="470"/>
            <p14:sldId id="400"/>
            <p14:sldId id="401"/>
            <p14:sldId id="406"/>
            <p14:sldId id="402"/>
            <p14:sldId id="404"/>
            <p14:sldId id="371"/>
            <p14:sldId id="460"/>
            <p14:sldId id="422"/>
            <p14:sldId id="389"/>
            <p14:sldId id="375"/>
            <p14:sldId id="423"/>
            <p14:sldId id="420"/>
            <p14:sldId id="421"/>
            <p14:sldId id="410"/>
            <p14:sldId id="411"/>
            <p14:sldId id="412"/>
            <p14:sldId id="413"/>
            <p14:sldId id="417"/>
            <p14:sldId id="418"/>
            <p14:sldId id="472"/>
            <p14:sldId id="475"/>
            <p14:sldId id="476"/>
            <p14:sldId id="479"/>
            <p14:sldId id="485"/>
            <p14:sldId id="490"/>
            <p14:sldId id="491"/>
            <p14:sldId id="492"/>
            <p14:sldId id="459"/>
            <p14:sldId id="454"/>
            <p14:sldId id="455"/>
            <p14:sldId id="4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3239">
          <p15:clr>
            <a:srgbClr val="A4A3A4"/>
          </p15:clr>
        </p15:guide>
        <p15:guide id="4" pos="5430">
          <p15:clr>
            <a:srgbClr val="A4A3A4"/>
          </p15:clr>
        </p15:guide>
        <p15:guide id="5" orient="horz" pos="3042">
          <p15:clr>
            <a:srgbClr val="A4A3A4"/>
          </p15:clr>
        </p15:guide>
        <p15:guide id="6" orient="horz" pos="2589">
          <p15:clr>
            <a:srgbClr val="A4A3A4"/>
          </p15:clr>
        </p15:guide>
        <p15:guide id="7" orient="horz" pos="2384">
          <p15:clr>
            <a:srgbClr val="A4A3A4"/>
          </p15:clr>
        </p15:guide>
        <p15:guide id="8" orient="horz" pos="2302">
          <p15:clr>
            <a:srgbClr val="A4A3A4"/>
          </p15:clr>
        </p15:guide>
        <p15:guide id="9" orient="horz" pos="26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52D"/>
    <a:srgbClr val="5D89B4"/>
    <a:srgbClr val="FF9300"/>
    <a:srgbClr val="B11831"/>
    <a:srgbClr val="266001"/>
    <a:srgbClr val="800000"/>
    <a:srgbClr val="C0504D"/>
    <a:srgbClr val="5EAF08"/>
    <a:srgbClr val="1143A8"/>
    <a:srgbClr val="4775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900" autoAdjust="0"/>
    <p:restoredTop sz="86389" autoAdjust="0"/>
  </p:normalViewPr>
  <p:slideViewPr>
    <p:cSldViewPr snapToObjects="1" showGuides="1">
      <p:cViewPr>
        <p:scale>
          <a:sx n="204" d="100"/>
          <a:sy n="204" d="100"/>
        </p:scale>
        <p:origin x="144" y="352"/>
      </p:cViewPr>
      <p:guideLst>
        <p:guide orient="horz" pos="2160"/>
        <p:guide pos="2880"/>
        <p:guide orient="horz" pos="3239"/>
        <p:guide pos="5430"/>
        <p:guide orient="horz" pos="3042"/>
        <p:guide orient="horz" pos="2589"/>
        <p:guide orient="horz" pos="2384"/>
        <p:guide orient="horz" pos="2302"/>
        <p:guide orient="horz" pos="26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3" d="100"/>
        <a:sy n="123" d="100"/>
      </p:scale>
      <p:origin x="0" y="5168"/>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44A2BD-BEE2-9641-8A02-F029A714C0BB}" type="datetimeFigureOut">
              <a:rPr lang="en-US" smtClean="0"/>
              <a:t>4/7/17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FDF689-81F5-4A43-8567-712382D3F54E}" type="slidenum">
              <a:rPr lang="en-US" smtClean="0"/>
              <a:t>‹#›</a:t>
            </a:fld>
            <a:endParaRPr lang="en-US"/>
          </a:p>
        </p:txBody>
      </p:sp>
    </p:spTree>
    <p:extLst>
      <p:ext uri="{BB962C8B-B14F-4D97-AF65-F5344CB8AC3E}">
        <p14:creationId xmlns:p14="http://schemas.microsoft.com/office/powerpoint/2010/main" val="2401720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A483B-C179-9F4D-8C74-0D42B7E6DCE0}" type="datetimeFigureOut">
              <a:rPr lang="en-US" smtClean="0"/>
              <a:t>4/7/17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2E9DFA-E443-A146-AAB3-1F418BB1A2E6}" type="slidenum">
              <a:rPr lang="en-US" smtClean="0"/>
              <a:t>‹#›</a:t>
            </a:fld>
            <a:endParaRPr lang="en-US"/>
          </a:p>
        </p:txBody>
      </p:sp>
    </p:spTree>
    <p:extLst>
      <p:ext uri="{BB962C8B-B14F-4D97-AF65-F5344CB8AC3E}">
        <p14:creationId xmlns:p14="http://schemas.microsoft.com/office/powerpoint/2010/main" val="21008764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ran.r-project.org/package=Rfacebook" TargetMode="External"/><Relationship Id="rId4" Type="http://schemas.openxmlformats.org/officeDocument/2006/relationships/hyperlink" Target="https://cran.r-project.org/package=twitteR" TargetMode="External"/><Relationship Id="rId5" Type="http://schemas.openxmlformats.org/officeDocument/2006/relationships/hyperlink" Target="https://CRAN.R-project.org/package=SocialMediaLab"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github.com/mjockers/syuzhe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a:t>
            </a:fld>
            <a:endParaRPr lang="en-US"/>
          </a:p>
        </p:txBody>
      </p:sp>
    </p:spTree>
    <p:extLst>
      <p:ext uri="{BB962C8B-B14F-4D97-AF65-F5344CB8AC3E}">
        <p14:creationId xmlns:p14="http://schemas.microsoft.com/office/powerpoint/2010/main" val="84722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26</a:t>
            </a:fld>
            <a:endParaRPr lang="en-US"/>
          </a:p>
        </p:txBody>
      </p:sp>
    </p:spTree>
    <p:extLst>
      <p:ext uri="{BB962C8B-B14F-4D97-AF65-F5344CB8AC3E}">
        <p14:creationId xmlns:p14="http://schemas.microsoft.com/office/powerpoint/2010/main" val="1086665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28</a:t>
            </a:fld>
            <a:endParaRPr lang="en-US"/>
          </a:p>
        </p:txBody>
      </p:sp>
    </p:spTree>
    <p:extLst>
      <p:ext uri="{BB962C8B-B14F-4D97-AF65-F5344CB8AC3E}">
        <p14:creationId xmlns:p14="http://schemas.microsoft.com/office/powerpoint/2010/main" val="579985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30</a:t>
            </a:fld>
            <a:endParaRPr lang="en-US"/>
          </a:p>
        </p:txBody>
      </p:sp>
    </p:spTree>
    <p:extLst>
      <p:ext uri="{BB962C8B-B14F-4D97-AF65-F5344CB8AC3E}">
        <p14:creationId xmlns:p14="http://schemas.microsoft.com/office/powerpoint/2010/main" val="1599431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32</a:t>
            </a:fld>
            <a:endParaRPr lang="en-US"/>
          </a:p>
        </p:txBody>
      </p:sp>
    </p:spTree>
    <p:extLst>
      <p:ext uri="{BB962C8B-B14F-4D97-AF65-F5344CB8AC3E}">
        <p14:creationId xmlns:p14="http://schemas.microsoft.com/office/powerpoint/2010/main" val="231254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3672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01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a:t>
            </a:fld>
            <a:endParaRPr lang="en-US"/>
          </a:p>
        </p:txBody>
      </p:sp>
    </p:spTree>
    <p:extLst>
      <p:ext uri="{BB962C8B-B14F-4D97-AF65-F5344CB8AC3E}">
        <p14:creationId xmlns:p14="http://schemas.microsoft.com/office/powerpoint/2010/main" val="171826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13</a:t>
            </a:fld>
            <a:endParaRPr lang="en-US"/>
          </a:p>
        </p:txBody>
      </p:sp>
    </p:spTree>
    <p:extLst>
      <p:ext uri="{BB962C8B-B14F-4D97-AF65-F5344CB8AC3E}">
        <p14:creationId xmlns:p14="http://schemas.microsoft.com/office/powerpoint/2010/main" val="1666800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17</a:t>
            </a:fld>
            <a:endParaRPr lang="en-US"/>
          </a:p>
        </p:txBody>
      </p:sp>
    </p:spTree>
    <p:extLst>
      <p:ext uri="{BB962C8B-B14F-4D97-AF65-F5344CB8AC3E}">
        <p14:creationId xmlns:p14="http://schemas.microsoft.com/office/powerpoint/2010/main" val="79562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The goal for Operation </a:t>
            </a:r>
            <a:r>
              <a:rPr lang="en-US" sz="1200" b="1" kern="1200" dirty="0" err="1" smtClean="0">
                <a:solidFill>
                  <a:schemeClr val="tx1"/>
                </a:solidFill>
                <a:effectLst/>
                <a:latin typeface="+mn-lt"/>
                <a:ea typeface="+mn-ea"/>
                <a:cs typeface="+mn-cs"/>
              </a:rPr>
              <a:t>Firesafe</a:t>
            </a:r>
            <a:r>
              <a:rPr lang="en-US" sz="1200" b="1" kern="1200" dirty="0" smtClean="0">
                <a:solidFill>
                  <a:schemeClr val="tx1"/>
                </a:solidFill>
                <a:effectLst/>
                <a:latin typeface="+mn-lt"/>
                <a:ea typeface="+mn-ea"/>
                <a:cs typeface="+mn-cs"/>
              </a:rPr>
              <a:t>  is  to increase the number of residences in Arlington with smoke alarms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Arlington County Fire Department visited 1733 homes, 32% did not have fire alarm. Fortunately</a:t>
            </a:r>
            <a:r>
              <a:rPr lang="en-US" sz="1200" kern="1200" baseline="0" dirty="0" smtClean="0">
                <a:solidFill>
                  <a:schemeClr val="tx1"/>
                </a:solidFill>
                <a:effectLst/>
                <a:latin typeface="+mn-lt"/>
                <a:ea typeface="+mn-ea"/>
                <a:cs typeface="+mn-cs"/>
              </a:rPr>
              <a:t> for us, they collected data about this!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mapped the Operation </a:t>
            </a:r>
            <a:r>
              <a:rPr lang="en-US" sz="1200" kern="1200" dirty="0" err="1" smtClean="0">
                <a:solidFill>
                  <a:schemeClr val="tx1"/>
                </a:solidFill>
                <a:effectLst/>
                <a:latin typeface="+mn-lt"/>
                <a:ea typeface="+mn-ea"/>
                <a:cs typeface="+mn-cs"/>
              </a:rPr>
              <a:t>Firesafe</a:t>
            </a:r>
            <a:r>
              <a:rPr lang="en-US" sz="1200" kern="1200" dirty="0" smtClean="0">
                <a:solidFill>
                  <a:schemeClr val="tx1"/>
                </a:solidFill>
                <a:effectLst/>
                <a:latin typeface="+mn-lt"/>
                <a:ea typeface="+mn-ea"/>
                <a:cs typeface="+mn-cs"/>
              </a:rPr>
              <a:t> data with Housing data such as house value, size, age, number of bedrooms, and ownership, for 60,343 housing units in Arlington County</a:t>
            </a:r>
          </a:p>
          <a:p>
            <a:pPr marL="228600" lvl="0" indent="-228600">
              <a:buFont typeface="+mj-lt"/>
              <a:buAutoNum type="arabicPeriod"/>
            </a:pPr>
            <a:r>
              <a:rPr lang="en-US" sz="1200" kern="1200" dirty="0" smtClean="0">
                <a:solidFill>
                  <a:schemeClr val="tx1"/>
                </a:solidFill>
                <a:effectLst/>
                <a:latin typeface="+mn-lt"/>
                <a:ea typeface="+mn-ea"/>
                <a:cs typeface="+mn-cs"/>
              </a:rPr>
              <a:t>Added</a:t>
            </a:r>
            <a:r>
              <a:rPr lang="en-US" sz="1200" kern="1200" baseline="0" dirty="0" smtClean="0">
                <a:solidFill>
                  <a:schemeClr val="tx1"/>
                </a:solidFill>
                <a:effectLst/>
                <a:latin typeface="+mn-lt"/>
                <a:ea typeface="+mn-ea"/>
                <a:cs typeface="+mn-cs"/>
              </a:rPr>
              <a:t> in demographic data from the Federal American Community Survey.</a:t>
            </a:r>
          </a:p>
          <a:p>
            <a:pPr marL="228600" lvl="0" indent="-228600">
              <a:buFont typeface="+mj-lt"/>
              <a:buAutoNum type="arabicPeriod"/>
            </a:pPr>
            <a:r>
              <a:rPr lang="en-US" sz="1200" kern="1200" baseline="0" dirty="0" smtClean="0">
                <a:solidFill>
                  <a:schemeClr val="tx1"/>
                </a:solidFill>
                <a:effectLst/>
                <a:latin typeface="+mn-lt"/>
                <a:ea typeface="+mn-ea"/>
                <a:cs typeface="+mn-cs"/>
              </a:rPr>
              <a:t>Note – use of three types of data flows from local to federal.</a:t>
            </a:r>
            <a:endParaRPr lang="en-US" sz="1100" kern="1200" dirty="0" smtClean="0">
              <a:solidFill>
                <a:schemeClr val="tx1"/>
              </a:solidFill>
              <a:effectLst/>
              <a:latin typeface="+mn-lt"/>
              <a:ea typeface="+mn-ea"/>
              <a:cs typeface="+mn-cs"/>
            </a:endParaRPr>
          </a:p>
          <a:p>
            <a:pPr marL="338138" indent="0">
              <a:buNone/>
            </a:pPr>
            <a:endParaRPr lang="en-US" dirty="0" smtClean="0">
              <a:latin typeface="Helvetica Light"/>
              <a:ea typeface="Trebuchet MS" charset="0"/>
              <a:cs typeface="Helvetica Light"/>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19</a:t>
            </a:fld>
            <a:endParaRPr lang="en-US"/>
          </a:p>
        </p:txBody>
      </p:sp>
    </p:spTree>
    <p:extLst>
      <p:ext uri="{BB962C8B-B14F-4D97-AF65-F5344CB8AC3E}">
        <p14:creationId xmlns:p14="http://schemas.microsoft.com/office/powerpoint/2010/main" val="178759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b="1"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Using a Bayesian logistic regression model </a:t>
            </a:r>
            <a:r>
              <a:rPr lang="en-US" sz="1200" b="1" kern="1200" dirty="0" smtClean="0">
                <a:solidFill>
                  <a:schemeClr val="tx1"/>
                </a:solidFill>
                <a:effectLst/>
                <a:latin typeface="+mn-lt"/>
                <a:ea typeface="+mn-ea"/>
                <a:cs typeface="+mn-cs"/>
              </a:rPr>
              <a:t>to estimate the probability that a housing unit has a smoke alarm.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The results show that the Fire Dept. should focus on the southwest (bottom left hand corner) of Arlington.</a:t>
            </a:r>
          </a:p>
          <a:p>
            <a:pPr marL="228600" lvl="0" indent="-228600">
              <a:buFont typeface="+mj-lt"/>
              <a:buAutoNum type="arabicPeriod"/>
            </a:pPr>
            <a:r>
              <a:rPr lang="en-US" sz="1200" kern="1200" dirty="0" smtClean="0">
                <a:solidFill>
                  <a:schemeClr val="tx1"/>
                </a:solidFill>
                <a:effectLst/>
                <a:latin typeface="+mn-lt"/>
                <a:ea typeface="+mn-ea"/>
                <a:cs typeface="+mn-cs"/>
              </a:rPr>
              <a:t>This is an example of an issue that required mapping multiple sources of different kinds of data to inform a topic.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20</a:t>
            </a:fld>
            <a:endParaRPr lang="en-US"/>
          </a:p>
        </p:txBody>
      </p:sp>
    </p:spTree>
    <p:extLst>
      <p:ext uri="{BB962C8B-B14F-4D97-AF65-F5344CB8AC3E}">
        <p14:creationId xmlns:p14="http://schemas.microsoft.com/office/powerpoint/2010/main" val="1145108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smtClean="0">
                <a:latin typeface="Trebuchet MS" charset="0"/>
              </a:rPr>
              <a:t>The study focuses on Facebook, Twitter, and YouTube as they are the most commonly used social media platforms. They provide users with a free application programming interface (API) that facilitates the collection of the data.</a:t>
            </a:r>
          </a:p>
          <a:p>
            <a:pPr marL="457200" indent="-457200">
              <a:buFont typeface="+mj-lt"/>
              <a:buAutoNum type="arabicPeriod"/>
            </a:pPr>
            <a:r>
              <a:rPr lang="en-US" sz="1200" dirty="0" smtClean="0">
                <a:latin typeface="Trebuchet MS"/>
                <a:cs typeface="Trebuchet MS"/>
              </a:rPr>
              <a:t>Pablo </a:t>
            </a:r>
            <a:r>
              <a:rPr lang="en-US" sz="1200" dirty="0" err="1" smtClean="0">
                <a:latin typeface="Trebuchet MS"/>
                <a:cs typeface="Trebuchet MS"/>
              </a:rPr>
              <a:t>Barbera</a:t>
            </a:r>
            <a:r>
              <a:rPr lang="en-US" sz="1200" dirty="0" smtClean="0">
                <a:latin typeface="Trebuchet MS"/>
                <a:cs typeface="Trebuchet MS"/>
              </a:rPr>
              <a:t>, Michael </a:t>
            </a:r>
            <a:r>
              <a:rPr lang="en-US" sz="1200" dirty="0" err="1" smtClean="0">
                <a:latin typeface="Trebuchet MS"/>
                <a:cs typeface="Trebuchet MS"/>
              </a:rPr>
              <a:t>Piccirilli</a:t>
            </a:r>
            <a:r>
              <a:rPr lang="en-US" sz="1200" dirty="0" smtClean="0">
                <a:latin typeface="Trebuchet MS"/>
                <a:cs typeface="Trebuchet MS"/>
              </a:rPr>
              <a:t> and Andrew Geisler (2016). </a:t>
            </a:r>
            <a:r>
              <a:rPr lang="en-US" sz="1200" dirty="0" err="1" smtClean="0">
                <a:latin typeface="Trebuchet MS"/>
                <a:cs typeface="Trebuchet MS"/>
              </a:rPr>
              <a:t>Rfacebook</a:t>
            </a:r>
            <a:r>
              <a:rPr lang="en-US" sz="1200" dirty="0" smtClean="0">
                <a:latin typeface="Trebuchet MS"/>
                <a:cs typeface="Trebuchet MS"/>
              </a:rPr>
              <a:t>: Access to Facebook API via R. R package version 0.6.3. </a:t>
            </a:r>
            <a:r>
              <a:rPr lang="en-US" sz="1200" dirty="0" smtClean="0">
                <a:latin typeface="Trebuchet MS"/>
                <a:cs typeface="Trebuchet MS"/>
                <a:hlinkClick r:id="rId3"/>
              </a:rPr>
              <a:t>https://CRAN.R-project.org/package=Rfacebook</a:t>
            </a:r>
            <a:r>
              <a:rPr lang="en-US" sz="1200" dirty="0" smtClean="0">
                <a:latin typeface="Trebuchet MS"/>
                <a:cs typeface="Trebuchet MS"/>
              </a:rPr>
              <a:t> </a:t>
            </a:r>
          </a:p>
          <a:p>
            <a:pPr marL="457200" indent="-457200">
              <a:buFont typeface="+mj-lt"/>
              <a:buAutoNum type="arabicPeriod"/>
            </a:pPr>
            <a:r>
              <a:rPr lang="en-US" sz="1200" dirty="0" smtClean="0">
                <a:latin typeface="Trebuchet MS"/>
                <a:cs typeface="Trebuchet MS"/>
              </a:rPr>
              <a:t>Jeff Gentry (2015). </a:t>
            </a:r>
            <a:r>
              <a:rPr lang="en-US" sz="1200" dirty="0" err="1" smtClean="0">
                <a:latin typeface="Trebuchet MS"/>
                <a:cs typeface="Trebuchet MS"/>
              </a:rPr>
              <a:t>twitteR</a:t>
            </a:r>
            <a:r>
              <a:rPr lang="en-US" sz="1200" dirty="0" smtClean="0">
                <a:latin typeface="Trebuchet MS"/>
                <a:cs typeface="Trebuchet MS"/>
              </a:rPr>
              <a:t>: R Based Twitter Client. R package version 1.1.9. </a:t>
            </a:r>
            <a:r>
              <a:rPr lang="en-US" sz="1200" dirty="0" smtClean="0">
                <a:latin typeface="Trebuchet MS"/>
                <a:cs typeface="Trebuchet MS"/>
                <a:hlinkClick r:id="rId4"/>
              </a:rPr>
              <a:t>https://CRAN.R-project.org/package=twitteR</a:t>
            </a:r>
            <a:endParaRPr lang="en-US" sz="1200" dirty="0" smtClean="0">
              <a:latin typeface="Trebuchet MS"/>
              <a:cs typeface="Trebuchet MS"/>
            </a:endParaRPr>
          </a:p>
          <a:p>
            <a:pPr marL="457200" indent="-457200">
              <a:buFont typeface="+mj-lt"/>
              <a:buAutoNum type="arabicPeriod"/>
            </a:pPr>
            <a:r>
              <a:rPr lang="en-US" sz="1200" dirty="0" smtClean="0">
                <a:latin typeface="Trebuchet MS"/>
                <a:cs typeface="Trebuchet MS"/>
              </a:rPr>
              <a:t>Timothy Graham &amp; Robert </a:t>
            </a:r>
            <a:r>
              <a:rPr lang="en-US" sz="1200" dirty="0" err="1" smtClean="0">
                <a:latin typeface="Trebuchet MS"/>
                <a:cs typeface="Trebuchet MS"/>
              </a:rPr>
              <a:t>Ackland</a:t>
            </a:r>
            <a:r>
              <a:rPr lang="en-US" sz="1200" dirty="0" smtClean="0">
                <a:latin typeface="Trebuchet MS"/>
                <a:cs typeface="Trebuchet MS"/>
              </a:rPr>
              <a:t> and with contribution from Chung-</a:t>
            </a:r>
            <a:r>
              <a:rPr lang="en-US" sz="1200" dirty="0" err="1" smtClean="0">
                <a:latin typeface="Trebuchet MS"/>
                <a:cs typeface="Trebuchet MS"/>
              </a:rPr>
              <a:t>hong</a:t>
            </a:r>
            <a:r>
              <a:rPr lang="en-US" sz="1200" dirty="0" smtClean="0">
                <a:latin typeface="Trebuchet MS"/>
                <a:cs typeface="Trebuchet MS"/>
              </a:rPr>
              <a:t> Chan (2016). </a:t>
            </a:r>
            <a:r>
              <a:rPr lang="en-US" sz="1200" dirty="0" err="1" smtClean="0">
                <a:latin typeface="Trebuchet MS"/>
                <a:cs typeface="Trebuchet MS"/>
              </a:rPr>
              <a:t>SocialMediaLab</a:t>
            </a:r>
            <a:r>
              <a:rPr lang="en-US" sz="1200" dirty="0" smtClean="0">
                <a:latin typeface="Trebuchet MS"/>
                <a:cs typeface="Trebuchet MS"/>
              </a:rPr>
              <a:t>: Tools for Collecting Social Media Data and Generating Networks for Analysis. R package version 0.22.0. </a:t>
            </a:r>
            <a:r>
              <a:rPr lang="en-US" sz="1200" dirty="0" smtClean="0">
                <a:latin typeface="Trebuchet MS"/>
                <a:cs typeface="Trebuchet MS"/>
                <a:hlinkClick r:id="rId5"/>
              </a:rPr>
              <a:t>https://CRAN.R-project.org/package=SocialMediaLab</a:t>
            </a:r>
            <a:endParaRPr lang="en-US" sz="1200" dirty="0" smtClean="0">
              <a:latin typeface="Trebuchet MS"/>
              <a:cs typeface="Trebuchet M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Trebuchet MS" charset="0"/>
            </a:endParaRP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23</a:t>
            </a:fld>
            <a:endParaRPr lang="en-US"/>
          </a:p>
        </p:txBody>
      </p:sp>
    </p:spTree>
    <p:extLst>
      <p:ext uri="{BB962C8B-B14F-4D97-AF65-F5344CB8AC3E}">
        <p14:creationId xmlns:p14="http://schemas.microsoft.com/office/powerpoint/2010/main" val="1023886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Jockers</a:t>
            </a:r>
            <a:r>
              <a:rPr lang="en-US" sz="1200" dirty="0" smtClean="0">
                <a:latin typeface="Trebuchet MS"/>
                <a:cs typeface="Trebuchet MS"/>
              </a:rPr>
              <a:t> ML (2015). _</a:t>
            </a:r>
            <a:r>
              <a:rPr lang="en-US" sz="1200" dirty="0" err="1" smtClean="0">
                <a:latin typeface="Trebuchet MS"/>
                <a:cs typeface="Trebuchet MS"/>
              </a:rPr>
              <a:t>Syuzhet</a:t>
            </a:r>
            <a:r>
              <a:rPr lang="en-US" sz="1200" dirty="0" smtClean="0">
                <a:latin typeface="Trebuchet MS"/>
                <a:cs typeface="Trebuchet MS"/>
              </a:rPr>
              <a:t>: Extract Sentiment and Plot Arcs from Text_. &lt;URL: </a:t>
            </a:r>
            <a:r>
              <a:rPr lang="en-US" sz="1200" dirty="0" smtClean="0">
                <a:latin typeface="Trebuchet MS"/>
                <a:cs typeface="Trebuchet MS"/>
                <a:hlinkClick r:id="rId3"/>
              </a:rPr>
              <a:t>https://github.com/mjockers/syuzhet</a:t>
            </a:r>
            <a:r>
              <a:rPr lang="en-US" sz="1200" dirty="0" smtClean="0">
                <a:latin typeface="Trebuchet MS"/>
                <a:cs typeface="Trebuchet MS"/>
              </a:rPr>
              <a:t>&gt;.</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24</a:t>
            </a:fld>
            <a:endParaRPr lang="en-US"/>
          </a:p>
        </p:txBody>
      </p:sp>
    </p:spTree>
    <p:extLst>
      <p:ext uri="{BB962C8B-B14F-4D97-AF65-F5344CB8AC3E}">
        <p14:creationId xmlns:p14="http://schemas.microsoft.com/office/powerpoint/2010/main" val="1259222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US" sz="1200" dirty="0" smtClean="0">
                <a:latin typeface="Trebuchet MS"/>
                <a:cs typeface="Trebuchet MS"/>
              </a:rPr>
              <a:t>*Words with correlations above/equal to 0.30 are reported</a:t>
            </a:r>
          </a:p>
          <a:p>
            <a:pPr marL="457200" indent="-457200">
              <a:buFont typeface="Arial"/>
              <a:buChar char="•"/>
            </a:pPr>
            <a:r>
              <a:rPr lang="en-US" sz="1200" dirty="0" smtClean="0">
                <a:latin typeface="Trebuchet MS"/>
                <a:cs typeface="Trebuchet MS"/>
              </a:rPr>
              <a:t>Words related to job, religion, war are used frequently.</a:t>
            </a:r>
          </a:p>
          <a:p>
            <a:pPr marL="457200" indent="-457200">
              <a:buFont typeface="Arial"/>
              <a:buChar char="•"/>
            </a:pPr>
            <a:r>
              <a:rPr lang="en-US" sz="1200" dirty="0" smtClean="0">
                <a:latin typeface="Trebuchet MS"/>
                <a:cs typeface="Trebuchet MS"/>
              </a:rPr>
              <a:t>Injury, pension, performance, stress are highly correlated with the words “reason”, “because”, “hate.”</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25</a:t>
            </a:fld>
            <a:endParaRPr lang="en-US"/>
          </a:p>
        </p:txBody>
      </p:sp>
    </p:spTree>
    <p:extLst>
      <p:ext uri="{BB962C8B-B14F-4D97-AF65-F5344CB8AC3E}">
        <p14:creationId xmlns:p14="http://schemas.microsoft.com/office/powerpoint/2010/main" val="866527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82017"/>
            <a:ext cx="6477000" cy="1102519"/>
          </a:xfrm>
        </p:spPr>
        <p:txBody>
          <a:bodyPr/>
          <a:lstStyle>
            <a:lvl1pPr algn="r">
              <a:defRPr b="0" i="0">
                <a:latin typeface="Gill Sans"/>
                <a:cs typeface="Gill San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b="0" i="0">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Gill Sans"/>
                <a:cs typeface="Gill Sans"/>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9056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9505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231943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3544206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Title 1"/>
          <p:cNvSpPr>
            <a:spLocks noGrp="1"/>
          </p:cNvSpPr>
          <p:nvPr>
            <p:ph type="ctrTitle"/>
          </p:nvPr>
        </p:nvSpPr>
        <p:spPr>
          <a:xfrm>
            <a:off x="304800" y="1597832"/>
            <a:ext cx="7772400" cy="1102519"/>
          </a:xfrm>
        </p:spPr>
        <p:txBody>
          <a:bodyPr/>
          <a:lstStyle>
            <a:lvl1pPr algn="ctr">
              <a:defRPr b="0" i="0">
                <a:latin typeface="Gill Sans"/>
                <a:cs typeface="Gill San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4206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4150195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743876"/>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05350"/>
            <a:ext cx="3708983" cy="356896"/>
          </a:xfrm>
          <a:prstGeom prst="rect">
            <a:avLst/>
          </a:prstGeom>
        </p:spPr>
      </p:pic>
    </p:spTree>
    <p:extLst>
      <p:ext uri="{BB962C8B-B14F-4D97-AF65-F5344CB8AC3E}">
        <p14:creationId xmlns:p14="http://schemas.microsoft.com/office/powerpoint/2010/main" val="222878343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8695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416905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17695056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252319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3544206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Title 1"/>
          <p:cNvSpPr>
            <a:spLocks noGrp="1"/>
          </p:cNvSpPr>
          <p:nvPr>
            <p:ph type="ctrTitle"/>
          </p:nvPr>
        </p:nvSpPr>
        <p:spPr>
          <a:xfrm>
            <a:off x="304800" y="1597832"/>
            <a:ext cx="7772400" cy="1102519"/>
          </a:xfrm>
        </p:spPr>
        <p:txBody>
          <a:bodyPr/>
          <a:lstStyle>
            <a:lvl1pPr algn="ct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544206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4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111095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18903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1.jp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1.jpg"/><Relationship Id="rId13" Type="http://schemas.openxmlformats.org/officeDocument/2006/relationships/image" Target="../media/image2.png"/><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theme" Target="../theme/theme4.xml"/><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descr="Screen Shot 2015-12-08 at 7.04.00 PM.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4" r:id="rId5"/>
    <p:sldLayoutId id="2147483881" r:id="rId6"/>
    <p:sldLayoutId id="2147483880" r:id="rId7"/>
    <p:sldLayoutId id="2147483914" r:id="rId8"/>
    <p:sldLayoutId id="2147483920" r:id="rId9"/>
  </p:sldLayoutIdLst>
  <p:hf hdr="0" ftr="0" dt="0"/>
  <p:txStyles>
    <p:titleStyle>
      <a:lvl1pPr algn="r" defTabSz="457200" rtl="0" eaLnBrk="1" latinLnBrk="0" hangingPunct="1">
        <a:spcBef>
          <a:spcPct val="0"/>
        </a:spcBef>
        <a:buNone/>
        <a:defRPr sz="3200" b="0" i="0" kern="1200">
          <a:solidFill>
            <a:schemeClr val="tx1"/>
          </a:solidFill>
          <a:latin typeface="Gill Sans  "/>
          <a:ea typeface="+mj-ea"/>
          <a:cs typeface="Gill Sans  "/>
        </a:defRPr>
      </a:lvl1pPr>
    </p:titleStyle>
    <p:bodyStyle>
      <a:lvl1pPr marL="681038" indent="-34290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smtClean="0"/>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82" r:id="rId3"/>
    <p:sldLayoutId id="2147483883" r:id="rId4"/>
    <p:sldLayoutId id="2147483884" r:id="rId5"/>
    <p:sldLayoutId id="2147483885" r:id="rId6"/>
    <p:sldLayoutId id="2147483904" r:id="rId7"/>
    <p:sldLayoutId id="2147483905" r:id="rId8"/>
    <p:sldLayoutId id="2147483906" r:id="rId9"/>
  </p:sldLayoutIdLst>
  <p:hf hdr="0" ftr="0" dt="0"/>
  <p:txStyles>
    <p:titleStyle>
      <a:lvl1pPr algn="ctr" defTabSz="457200" rtl="0" eaLnBrk="1" latinLnBrk="0" hangingPunct="1">
        <a:spcBef>
          <a:spcPct val="0"/>
        </a:spcBef>
        <a:buNone/>
        <a:defRPr sz="3200" b="0" i="0" kern="1200">
          <a:solidFill>
            <a:schemeClr val="tx1"/>
          </a:solidFill>
          <a:latin typeface="Gill Sans"/>
          <a:ea typeface="+mj-ea"/>
          <a:cs typeface="Gill Sans"/>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Screen Shot 2015-12-08 at 7.04.00 PM.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r" defTabSz="457200" rtl="0" eaLnBrk="1" latinLnBrk="0" hangingPunct="1">
        <a:spcBef>
          <a:spcPct val="0"/>
        </a:spcBef>
        <a:buNone/>
        <a:defRPr sz="3200" b="0" kern="1200">
          <a:solidFill>
            <a:schemeClr val="tx1"/>
          </a:solidFill>
          <a:latin typeface="Gill Sans"/>
          <a:ea typeface="+mj-ea"/>
          <a:cs typeface="Gill Sans"/>
        </a:defRPr>
      </a:lvl1pPr>
    </p:titleStyle>
    <p:bodyStyle>
      <a:lvl1pPr marL="681038" indent="-342900" algn="l" defTabSz="457200" rtl="0" eaLnBrk="1" latinLnBrk="0" hangingPunct="1">
        <a:spcBef>
          <a:spcPct val="20000"/>
        </a:spcBef>
        <a:buFont typeface="Arial"/>
        <a:buChar char="•"/>
        <a:defRPr sz="280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smtClean="0"/>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Lst>
  <p:hf hdr="0" ftr="0" dt="0"/>
  <p:txStyles>
    <p:titleStyle>
      <a:lvl1pPr algn="ctr" defTabSz="457200" rtl="0" eaLnBrk="1" latinLnBrk="0" hangingPunct="1">
        <a:spcBef>
          <a:spcPct val="0"/>
        </a:spcBef>
        <a:buNone/>
        <a:defRPr sz="3200" b="0" i="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11.jpe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8.xml"/><Relationship Id="rId2"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4.xml"/><Relationship Id="rId5" Type="http://schemas.openxmlformats.org/officeDocument/2006/relationships/image" Target="../media/image6.jpg"/><Relationship Id="rId6" Type="http://schemas.openxmlformats.org/officeDocument/2006/relationships/image" Target="../media/image15.png"/><Relationship Id="rId7" Type="http://schemas.openxmlformats.org/officeDocument/2006/relationships/image" Target="../media/image16.emf"/><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7.jpeg"/><Relationship Id="rId5" Type="http://schemas.openxmlformats.org/officeDocument/2006/relationships/image" Target="../media/image18.jpe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emf"/><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jpeg"/><Relationship Id="rId10" Type="http://schemas.microsoft.com/office/2007/relationships/hdphoto" Target="../media/hdphoto1.wdp"/><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25.jp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25.jp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38.jpeg"/><Relationship Id="rId13" Type="http://schemas.microsoft.com/office/2007/relationships/hdphoto" Target="../media/hdphoto3.wdp"/><Relationship Id="rId14" Type="http://schemas.openxmlformats.org/officeDocument/2006/relationships/image" Target="../media/image25.jpg"/><Relationship Id="rId1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31.tiff"/><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tiff"/><Relationship Id="rId8" Type="http://schemas.openxmlformats.org/officeDocument/2006/relationships/image" Target="../media/image35.tiff"/><Relationship Id="rId9" Type="http://schemas.openxmlformats.org/officeDocument/2006/relationships/image" Target="../media/image36.png"/><Relationship Id="rId10" Type="http://schemas.openxmlformats.org/officeDocument/2006/relationships/image" Target="../media/image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39.png"/><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g"/><Relationship Id="rId3" Type="http://schemas.openxmlformats.org/officeDocument/2006/relationships/image" Target="../media/image4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 Id="rId3"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45.png"/><Relationship Id="rId5"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3" Type="http://schemas.openxmlformats.org/officeDocument/2006/relationships/hyperlink" Target="mailto:gkorkmaz@vbi.vt.edu" TargetMode="External"/><Relationship Id="rId4" Type="http://schemas.openxmlformats.org/officeDocument/2006/relationships/hyperlink" Target="mailto:aschroed@vbi.vt.edu" TargetMode="External"/><Relationship Id="rId5" Type="http://schemas.openxmlformats.org/officeDocument/2006/relationships/hyperlink" Target="mailto:klyman@vbi.vt.edu" TargetMode="External"/><Relationship Id="rId6" Type="http://schemas.openxmlformats.org/officeDocument/2006/relationships/hyperlink" Target="mailto:shernita@vbi.vt.edu" TargetMode="External"/><Relationship Id="rId7" Type="http://schemas.openxmlformats.org/officeDocument/2006/relationships/hyperlink" Target="https://www.bi.vt.edu/sdal/careers/call-for-students" TargetMode="External"/><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 Id="rId3" Type="http://schemas.openxmlformats.org/officeDocument/2006/relationships/hyperlink" Target="https://www.bi.vt.edu/sdal/careers/call-for-students/student-poster-presentatio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 Id="rId3" Type="http://schemas.openxmlformats.org/officeDocument/2006/relationships/hyperlink" Target="https://www.bi.vt.edu/sdal/project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2"/>
          <p:cNvSpPr>
            <a:spLocks noGrp="1"/>
          </p:cNvSpPr>
          <p:nvPr>
            <p:ph type="ctrTitle"/>
          </p:nvPr>
        </p:nvSpPr>
        <p:spPr>
          <a:xfrm>
            <a:off x="609600" y="742950"/>
            <a:ext cx="5410200" cy="1447800"/>
          </a:xfrm>
        </p:spPr>
        <p:txBody>
          <a:bodyPr>
            <a:noAutofit/>
          </a:bodyPr>
          <a:lstStyle/>
          <a:p>
            <a:pPr algn="l"/>
            <a:r>
              <a:rPr lang="en-US" sz="4000" b="1" dirty="0" smtClean="0">
                <a:solidFill>
                  <a:srgbClr val="12252D"/>
                </a:solidFill>
                <a:latin typeface="Raleway" charset="0"/>
                <a:ea typeface="Raleway" charset="0"/>
                <a:cs typeface="Raleway" charset="0"/>
              </a:rPr>
              <a:t>Data Science for</a:t>
            </a:r>
            <a:br>
              <a:rPr lang="en-US" sz="4000" b="1" dirty="0" smtClean="0">
                <a:solidFill>
                  <a:srgbClr val="12252D"/>
                </a:solidFill>
                <a:latin typeface="Raleway" charset="0"/>
                <a:ea typeface="Raleway" charset="0"/>
                <a:cs typeface="Raleway" charset="0"/>
              </a:rPr>
            </a:br>
            <a:r>
              <a:rPr lang="en-US" sz="4000" b="1" dirty="0" smtClean="0">
                <a:solidFill>
                  <a:srgbClr val="12252D"/>
                </a:solidFill>
                <a:latin typeface="Raleway" charset="0"/>
                <a:ea typeface="Raleway" charset="0"/>
                <a:cs typeface="Raleway" charset="0"/>
              </a:rPr>
              <a:t>Public Good </a:t>
            </a:r>
            <a:br>
              <a:rPr lang="en-US" sz="4000" b="1" dirty="0" smtClean="0">
                <a:solidFill>
                  <a:srgbClr val="12252D"/>
                </a:solidFill>
                <a:latin typeface="Raleway" charset="0"/>
                <a:ea typeface="Raleway" charset="0"/>
                <a:cs typeface="Raleway" charset="0"/>
              </a:rPr>
            </a:br>
            <a:r>
              <a:rPr lang="en-US" sz="4000" b="1" dirty="0" smtClean="0">
                <a:solidFill>
                  <a:srgbClr val="5D89B4"/>
                </a:solidFill>
                <a:latin typeface="Raleway" charset="0"/>
                <a:ea typeface="Raleway" charset="0"/>
                <a:cs typeface="Raleway" charset="0"/>
              </a:rPr>
              <a:t>Summer Program</a:t>
            </a:r>
            <a:endParaRPr lang="en-US" sz="4000" b="1"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928511076"/>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Experience Team Science</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723900" y="964019"/>
            <a:ext cx="7505700" cy="1323439"/>
          </a:xfrm>
          <a:prstGeom prst="rect">
            <a:avLst/>
          </a:prstGeom>
        </p:spPr>
        <p:txBody>
          <a:bodyPr wrap="square">
            <a:spAutoFit/>
          </a:bodyPr>
          <a:lstStyle/>
          <a:p>
            <a:r>
              <a:rPr lang="en-US" sz="1600" dirty="0">
                <a:solidFill>
                  <a:srgbClr val="12252D"/>
                </a:solidFill>
                <a:latin typeface="Trebuchet MS" charset="0"/>
                <a:ea typeface="Trebuchet MS" charset="0"/>
                <a:cs typeface="Trebuchet MS" charset="0"/>
              </a:rPr>
              <a:t>Work in a vertically and horizontally integrated team environment—our project groups combine diverse levels of experience (students, post-docs, researchers, and federal leaders) with a range of academic perspectives (data science, statistics, and social sciences.)</a:t>
            </a:r>
          </a:p>
          <a:p>
            <a:endParaRPr lang="en-US" sz="1600" dirty="0" smtClean="0">
              <a:solidFill>
                <a:srgbClr val="12252D"/>
              </a:solidFill>
              <a:latin typeface="Trebuchet MS" charset="0"/>
              <a:ea typeface="Trebuchet MS" charset="0"/>
              <a:cs typeface="Trebuchet MS" charset="0"/>
            </a:endParaRPr>
          </a:p>
        </p:txBody>
      </p:sp>
      <p:sp>
        <p:nvSpPr>
          <p:cNvPr id="5" name="Rectangle 4"/>
          <p:cNvSpPr/>
          <p:nvPr/>
        </p:nvSpPr>
        <p:spPr>
          <a:xfrm>
            <a:off x="5651334" y="3638550"/>
            <a:ext cx="1816266" cy="307777"/>
          </a:xfrm>
          <a:prstGeom prst="rect">
            <a:avLst/>
          </a:prstGeom>
        </p:spPr>
        <p:txBody>
          <a:bodyPr wrap="none">
            <a:spAutoFit/>
          </a:bodyPr>
          <a:lstStyle/>
          <a:p>
            <a:r>
              <a:rPr lang="en-US" sz="1400" b="1" dirty="0" smtClean="0">
                <a:latin typeface="Trebuchet MS" charset="0"/>
                <a:ea typeface="Trebuchet MS" charset="0"/>
                <a:cs typeface="Trebuchet MS" charset="0"/>
              </a:rPr>
              <a:t>- DSPG </a:t>
            </a:r>
            <a:r>
              <a:rPr lang="en-US" sz="1400" b="1" dirty="0">
                <a:latin typeface="Trebuchet MS" charset="0"/>
                <a:ea typeface="Trebuchet MS" charset="0"/>
                <a:cs typeface="Trebuchet MS" charset="0"/>
              </a:rPr>
              <a:t>Fellow 2016</a:t>
            </a:r>
          </a:p>
        </p:txBody>
      </p:sp>
      <p:sp>
        <p:nvSpPr>
          <p:cNvPr id="7" name="TextBox 6"/>
          <p:cNvSpPr txBox="1"/>
          <p:nvPr/>
        </p:nvSpPr>
        <p:spPr>
          <a:xfrm>
            <a:off x="1600200" y="2724150"/>
            <a:ext cx="5943600" cy="954107"/>
          </a:xfrm>
          <a:prstGeom prst="rect">
            <a:avLst/>
          </a:prstGeom>
          <a:noFill/>
        </p:spPr>
        <p:txBody>
          <a:bodyPr wrap="square" rtlCol="0">
            <a:spAutoFit/>
          </a:bodyPr>
          <a:lstStyle/>
          <a:p>
            <a:r>
              <a:rPr lang="en-US" sz="1400" i="1" dirty="0" smtClean="0">
                <a:solidFill>
                  <a:srgbClr val="12252D"/>
                </a:solidFill>
                <a:latin typeface="Trebuchet MS" charset="0"/>
                <a:ea typeface="Trebuchet MS" charset="0"/>
                <a:cs typeface="Trebuchet MS" charset="0"/>
              </a:rPr>
              <a:t>"We never felt limited by our individual skill sets because collaboration provided so many natural opportunities for us to learn from one another. Colleagues </a:t>
            </a:r>
            <a:r>
              <a:rPr lang="en-US" sz="1400" i="1" dirty="0">
                <a:solidFill>
                  <a:srgbClr val="12252D"/>
                </a:solidFill>
                <a:latin typeface="Trebuchet MS" charset="0"/>
                <a:ea typeface="Trebuchet MS" charset="0"/>
                <a:cs typeface="Trebuchet MS" charset="0"/>
              </a:rPr>
              <a:t>with a background in statistics would teach those of us with experience in computer programming and vice versa</a:t>
            </a:r>
            <a:r>
              <a:rPr lang="en-US" sz="1400" i="1" dirty="0" smtClean="0">
                <a:solidFill>
                  <a:srgbClr val="12252D"/>
                </a:solidFill>
                <a:latin typeface="Trebuchet MS" charset="0"/>
                <a:ea typeface="Trebuchet MS" charset="0"/>
                <a:cs typeface="Trebuchet MS" charset="0"/>
              </a:rPr>
              <a:t>."</a:t>
            </a:r>
            <a:endParaRPr lang="en-US" sz="14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0715477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a:solidFill>
                  <a:srgbClr val="12252D"/>
                </a:solidFill>
                <a:latin typeface="Raleway" charset="0"/>
                <a:ea typeface="Raleway" charset="0"/>
                <a:cs typeface="Raleway" charset="0"/>
              </a:rPr>
              <a:t>Form </a:t>
            </a:r>
            <a:r>
              <a:rPr lang="en-US" sz="3000" b="1" dirty="0" smtClean="0">
                <a:solidFill>
                  <a:srgbClr val="12252D"/>
                </a:solidFill>
                <a:latin typeface="Raleway" charset="0"/>
                <a:ea typeface="Raleway" charset="0"/>
                <a:cs typeface="Raleway" charset="0"/>
              </a:rPr>
              <a:t>Professional Connections</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685800" y="1047750"/>
            <a:ext cx="7696200" cy="2308324"/>
          </a:xfrm>
          <a:prstGeom prst="rect">
            <a:avLst/>
          </a:prstGeom>
        </p:spPr>
        <p:txBody>
          <a:bodyPr wrap="square">
            <a:spAutoFit/>
          </a:bodyPr>
          <a:lstStyle/>
          <a:p>
            <a:pPr marL="285750" indent="-285750">
              <a:buFont typeface="Arial" charset="0"/>
              <a:buChar char="•"/>
            </a:pPr>
            <a:r>
              <a:rPr lang="en-US" sz="1600" dirty="0" smtClean="0">
                <a:solidFill>
                  <a:srgbClr val="12252D"/>
                </a:solidFill>
                <a:latin typeface="Trebuchet MS" charset="0"/>
                <a:ea typeface="Trebuchet MS" charset="0"/>
                <a:cs typeface="Trebuchet MS" charset="0"/>
              </a:rPr>
              <a:t>Engagement </a:t>
            </a:r>
            <a:r>
              <a:rPr lang="en-US" sz="1600" dirty="0">
                <a:solidFill>
                  <a:srgbClr val="12252D"/>
                </a:solidFill>
                <a:latin typeface="Trebuchet MS" charset="0"/>
                <a:ea typeface="Trebuchet MS" charset="0"/>
                <a:cs typeface="Trebuchet MS" charset="0"/>
              </a:rPr>
              <a:t>with practitioners and researchers through SDAL’s Visiting Scholar program, which includes economists, statisticians, and other social science researchers with diverse federal and private sector </a:t>
            </a:r>
            <a:r>
              <a:rPr lang="en-US" sz="1600" dirty="0" smtClean="0">
                <a:solidFill>
                  <a:srgbClr val="12252D"/>
                </a:solidFill>
                <a:latin typeface="Trebuchet MS" charset="0"/>
                <a:ea typeface="Trebuchet MS" charset="0"/>
                <a:cs typeface="Trebuchet MS" charset="0"/>
              </a:rPr>
              <a:t>experience.</a:t>
            </a: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a:p>
            <a:pPr marL="285750" indent="-285750">
              <a:buFont typeface="Arial" charset="0"/>
              <a:buChar char="•"/>
            </a:pPr>
            <a:r>
              <a:rPr lang="en-US" sz="1600" dirty="0">
                <a:solidFill>
                  <a:srgbClr val="12252D"/>
                </a:solidFill>
                <a:latin typeface="Trebuchet MS" charset="0"/>
                <a:ea typeface="Trebuchet MS" charset="0"/>
                <a:cs typeface="Trebuchet MS" charset="0"/>
              </a:rPr>
              <a:t>Direct interaction with decision-makers in industry</a:t>
            </a:r>
            <a:r>
              <a:rPr lang="en-US" sz="1600" dirty="0" smtClean="0">
                <a:solidFill>
                  <a:srgbClr val="12252D"/>
                </a:solidFill>
                <a:latin typeface="Trebuchet MS" charset="0"/>
                <a:ea typeface="Trebuchet MS" charset="0"/>
                <a:cs typeface="Trebuchet MS" charset="0"/>
              </a:rPr>
              <a:t> </a:t>
            </a:r>
            <a:r>
              <a:rPr lang="en-US" sz="1600" dirty="0">
                <a:solidFill>
                  <a:srgbClr val="12252D"/>
                </a:solidFill>
                <a:latin typeface="Trebuchet MS" charset="0"/>
                <a:ea typeface="Trebuchet MS" charset="0"/>
                <a:cs typeface="Trebuchet MS" charset="0"/>
              </a:rPr>
              <a:t>and government agencies through field trips and regular policy events on Capitol Hill and the surrounding </a:t>
            </a:r>
            <a:r>
              <a:rPr lang="en-US" sz="1600" dirty="0" smtClean="0">
                <a:solidFill>
                  <a:srgbClr val="12252D"/>
                </a:solidFill>
                <a:latin typeface="Trebuchet MS" charset="0"/>
                <a:ea typeface="Trebuchet MS" charset="0"/>
                <a:cs typeface="Trebuchet MS" charset="0"/>
              </a:rPr>
              <a:t>area.</a:t>
            </a: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7634369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Resources</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685800" y="1063229"/>
            <a:ext cx="7696200" cy="1569660"/>
          </a:xfrm>
          <a:prstGeom prst="rect">
            <a:avLst/>
          </a:prstGeom>
        </p:spPr>
        <p:txBody>
          <a:bodyPr wrap="square">
            <a:spAutoFit/>
          </a:bodyPr>
          <a:lstStyle/>
          <a:p>
            <a:pPr marL="285750" indent="-285750">
              <a:buFont typeface="Arial" charset="0"/>
              <a:buChar char="•"/>
            </a:pPr>
            <a:r>
              <a:rPr lang="en-US" sz="1600" dirty="0" smtClean="0">
                <a:latin typeface="Trebuchet MS" charset="0"/>
                <a:ea typeface="Trebuchet MS" charset="0"/>
                <a:cs typeface="Trebuchet MS" charset="0"/>
              </a:rPr>
              <a:t>Training in essential </a:t>
            </a:r>
            <a:r>
              <a:rPr lang="en-US" sz="1600" dirty="0">
                <a:latin typeface="Trebuchet MS" charset="0"/>
                <a:ea typeface="Trebuchet MS" charset="0"/>
                <a:cs typeface="Trebuchet MS" charset="0"/>
              </a:rPr>
              <a:t>tools for scientific and statistical </a:t>
            </a:r>
            <a:r>
              <a:rPr lang="en-US" sz="1600" dirty="0" smtClean="0">
                <a:latin typeface="Trebuchet MS" charset="0"/>
                <a:ea typeface="Trebuchet MS" charset="0"/>
                <a:cs typeface="Trebuchet MS" charset="0"/>
              </a:rPr>
              <a:t>computing such as  </a:t>
            </a:r>
            <a:r>
              <a:rPr lang="en-US" sz="1600" dirty="0">
                <a:latin typeface="Trebuchet MS" charset="0"/>
                <a:ea typeface="Trebuchet MS" charset="0"/>
                <a:cs typeface="Trebuchet MS" charset="0"/>
              </a:rPr>
              <a:t>Hadoop, R, Python, GIS, other software tools as needed for </a:t>
            </a:r>
            <a:r>
              <a:rPr lang="en-US" sz="1600" dirty="0" smtClean="0">
                <a:latin typeface="Trebuchet MS" charset="0"/>
                <a:ea typeface="Trebuchet MS" charset="0"/>
                <a:cs typeface="Trebuchet MS" charset="0"/>
              </a:rPr>
              <a:t>projects</a:t>
            </a:r>
          </a:p>
          <a:p>
            <a:pPr marL="285750" indent="-285750">
              <a:buFont typeface="Arial" charset="0"/>
              <a:buChar char="•"/>
            </a:pPr>
            <a:endParaRPr lang="en-US" sz="1600" dirty="0">
              <a:latin typeface="Trebuchet MS" charset="0"/>
              <a:ea typeface="Trebuchet MS" charset="0"/>
              <a:cs typeface="Trebuchet MS" charset="0"/>
            </a:endParaRPr>
          </a:p>
          <a:p>
            <a:pPr marL="285750" indent="-285750">
              <a:buFont typeface="Arial" charset="0"/>
              <a:buChar char="•"/>
            </a:pPr>
            <a:r>
              <a:rPr lang="en-US" sz="1600" dirty="0" smtClean="0">
                <a:latin typeface="Trebuchet MS" charset="0"/>
                <a:ea typeface="Trebuchet MS" charset="0"/>
                <a:cs typeface="Trebuchet MS" charset="0"/>
              </a:rPr>
              <a:t>Access </a:t>
            </a:r>
            <a:r>
              <a:rPr lang="en-US" sz="1600" dirty="0">
                <a:latin typeface="Trebuchet MS" charset="0"/>
                <a:ea typeface="Trebuchet MS" charset="0"/>
                <a:cs typeface="Trebuchet MS" charset="0"/>
              </a:rPr>
              <a:t>to a state-of-the-art parallel cluster with high-performance interconnect in the </a:t>
            </a:r>
            <a:r>
              <a:rPr lang="en-US" sz="1600" dirty="0" err="1">
                <a:latin typeface="Trebuchet MS" charset="0"/>
                <a:ea typeface="Trebuchet MS" charset="0"/>
                <a:cs typeface="Trebuchet MS" charset="0"/>
              </a:rPr>
              <a:t>Biocomplexity</a:t>
            </a:r>
            <a:r>
              <a:rPr lang="en-US" sz="1600" dirty="0">
                <a:latin typeface="Trebuchet MS" charset="0"/>
                <a:ea typeface="Trebuchet MS" charset="0"/>
                <a:cs typeface="Trebuchet MS" charset="0"/>
              </a:rPr>
              <a:t> Institute of Virginia Tech’s High-Performance Computing </a:t>
            </a:r>
            <a:r>
              <a:rPr lang="en-US" sz="1600" dirty="0" smtClean="0">
                <a:latin typeface="Trebuchet MS" charset="0"/>
                <a:ea typeface="Trebuchet MS" charset="0"/>
                <a:cs typeface="Trebuchet MS" charset="0"/>
              </a:rPr>
              <a:t>Facility</a:t>
            </a:r>
            <a:endParaRPr lang="en-US" sz="1600" dirty="0">
              <a:latin typeface="Trebuchet MS" charset="0"/>
              <a:ea typeface="Trebuchet MS" charset="0"/>
              <a:cs typeface="Trebuchet MS" charset="0"/>
            </a:endParaRPr>
          </a:p>
        </p:txBody>
      </p:sp>
    </p:spTree>
    <p:extLst>
      <p:ext uri="{BB962C8B-B14F-4D97-AF65-F5344CB8AC3E}">
        <p14:creationId xmlns:p14="http://schemas.microsoft.com/office/powerpoint/2010/main" val="1432751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0" y="514350"/>
            <a:ext cx="9144000" cy="1077218"/>
          </a:xfrm>
          <a:prstGeom prst="rect">
            <a:avLst/>
          </a:prstGeom>
          <a:noFill/>
        </p:spPr>
        <p:txBody>
          <a:bodyPr wrap="square">
            <a:spAutoFit/>
          </a:bodyPr>
          <a:lstStyle/>
          <a:p>
            <a:r>
              <a:rPr lang="en-US" b="1" dirty="0" smtClean="0">
                <a:solidFill>
                  <a:srgbClr val="12252D"/>
                </a:solidFill>
                <a:latin typeface="Raleway" charset="0"/>
                <a:ea typeface="Raleway" charset="0"/>
                <a:cs typeface="Raleway" charset="0"/>
              </a:rPr>
              <a:t>Selected Research Projects </a:t>
            </a:r>
            <a:br>
              <a:rPr lang="en-US" b="1" dirty="0" smtClean="0">
                <a:solidFill>
                  <a:srgbClr val="12252D"/>
                </a:solidFill>
                <a:latin typeface="Raleway" charset="0"/>
                <a:ea typeface="Raleway" charset="0"/>
                <a:cs typeface="Raleway" charset="0"/>
              </a:rPr>
            </a:br>
            <a:r>
              <a:rPr lang="en-US" b="1" dirty="0" smtClean="0">
                <a:solidFill>
                  <a:srgbClr val="12252D"/>
                </a:solidFill>
                <a:latin typeface="Raleway" charset="0"/>
                <a:ea typeface="Raleway" charset="0"/>
                <a:cs typeface="Raleway" charset="0"/>
              </a:rPr>
              <a:t>from DSPG 2016</a:t>
            </a:r>
            <a:endParaRPr lang="en-US" b="1" i="1" dirty="0">
              <a:solidFill>
                <a:srgbClr val="12252D"/>
              </a:solidFill>
              <a:effectLst>
                <a:outerShdw blurRad="50800" dist="38100" dir="2700000" algn="tl" rotWithShape="0">
                  <a:srgbClr val="000000">
                    <a:alpha val="43000"/>
                  </a:srgbClr>
                </a:outerShdw>
              </a:effectLst>
              <a:latin typeface="Raleway" charset="0"/>
              <a:ea typeface="Raleway" charset="0"/>
              <a:cs typeface="Raleway" charset="0"/>
            </a:endParaRPr>
          </a:p>
        </p:txBody>
      </p:sp>
      <p:pic>
        <p:nvPicPr>
          <p:cNvPr id="5" name="Picture 4" descr="MacHD:Users:paulheilker:Desktop:Group_window.jpg"/>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657350"/>
            <a:ext cx="4114800" cy="2514600"/>
          </a:xfrm>
          <a:prstGeom prst="rect">
            <a:avLst/>
          </a:prstGeom>
          <a:ln>
            <a:noFill/>
          </a:ln>
          <a:effectLst/>
        </p:spPr>
      </p:pic>
    </p:spTree>
    <p:extLst>
      <p:ext uri="{BB962C8B-B14F-4D97-AF65-F5344CB8AC3E}">
        <p14:creationId xmlns:p14="http://schemas.microsoft.com/office/powerpoint/2010/main" val="82640640"/>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78015"/>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Research Method</a:t>
            </a:r>
            <a:endParaRPr lang="en-US" sz="3000" b="1" dirty="0">
              <a:solidFill>
                <a:srgbClr val="12252D"/>
              </a:solidFill>
              <a:latin typeface="Raleway" charset="0"/>
              <a:ea typeface="Raleway" charset="0"/>
              <a:cs typeface="Raleway" charset="0"/>
            </a:endParaRPr>
          </a:p>
        </p:txBody>
      </p:sp>
      <p:pic>
        <p:nvPicPr>
          <p:cNvPr id="3" name="Picture 2"/>
          <p:cNvPicPr>
            <a:picLocks noChangeAspect="1"/>
          </p:cNvPicPr>
          <p:nvPr/>
        </p:nvPicPr>
        <p:blipFill>
          <a:blip r:embed="rId3"/>
          <a:stretch>
            <a:fillRect/>
          </a:stretch>
        </p:blipFill>
        <p:spPr>
          <a:xfrm>
            <a:off x="4114800" y="1810765"/>
            <a:ext cx="4204780" cy="2181464"/>
          </a:xfrm>
          <a:prstGeom prst="rect">
            <a:avLst/>
          </a:prstGeom>
        </p:spPr>
      </p:pic>
      <p:sp>
        <p:nvSpPr>
          <p:cNvPr id="4" name="TextBox 3"/>
          <p:cNvSpPr txBox="1"/>
          <p:nvPr/>
        </p:nvSpPr>
        <p:spPr>
          <a:xfrm>
            <a:off x="457200" y="920731"/>
            <a:ext cx="8014780" cy="830997"/>
          </a:xfrm>
          <a:prstGeom prst="rect">
            <a:avLst/>
          </a:prstGeom>
          <a:noFill/>
        </p:spPr>
        <p:txBody>
          <a:bodyPr wrap="square" rtlCol="0">
            <a:spAutoFit/>
          </a:bodyPr>
          <a:lstStyle/>
          <a:p>
            <a:pPr marL="342900" indent="-342900">
              <a:buFont typeface="Arial" charset="0"/>
              <a:buChar char="•"/>
            </a:pPr>
            <a:r>
              <a:rPr lang="en-US" sz="1600" dirty="0" smtClean="0">
                <a:solidFill>
                  <a:srgbClr val="12252D"/>
                </a:solidFill>
                <a:latin typeface="Trebuchet MS" charset="0"/>
                <a:ea typeface="Trebuchet MS" charset="0"/>
                <a:cs typeface="Trebuchet MS" charset="0"/>
              </a:rPr>
              <a:t>Projects start with engagement with community leaders, and identification of the research questions. </a:t>
            </a:r>
          </a:p>
          <a:p>
            <a:pPr marL="342900" indent="-342900">
              <a:buFont typeface="Arial" charset="0"/>
              <a:buChar char="•"/>
            </a:pPr>
            <a:r>
              <a:rPr lang="en-US" sz="1600" dirty="0" smtClean="0">
                <a:solidFill>
                  <a:srgbClr val="12252D"/>
                </a:solidFill>
                <a:latin typeface="Trebuchet MS" charset="0"/>
                <a:ea typeface="Trebuchet MS" charset="0"/>
                <a:cs typeface="Trebuchet MS" charset="0"/>
              </a:rPr>
              <a:t>Review of literature to identify current practice and working hypotheses.</a:t>
            </a:r>
            <a:endParaRPr lang="en-US" sz="1600" dirty="0">
              <a:solidFill>
                <a:srgbClr val="12252D"/>
              </a:solidFill>
              <a:latin typeface="Trebuchet MS" charset="0"/>
              <a:ea typeface="Trebuchet MS" charset="0"/>
              <a:cs typeface="Trebuchet MS" charset="0"/>
            </a:endParaRPr>
          </a:p>
        </p:txBody>
      </p:sp>
      <p:sp>
        <p:nvSpPr>
          <p:cNvPr id="5" name="TextBox 4"/>
          <p:cNvSpPr txBox="1"/>
          <p:nvPr/>
        </p:nvSpPr>
        <p:spPr>
          <a:xfrm>
            <a:off x="457200" y="1733550"/>
            <a:ext cx="3505200" cy="1815882"/>
          </a:xfrm>
          <a:prstGeom prst="rect">
            <a:avLst/>
          </a:prstGeom>
          <a:noFill/>
        </p:spPr>
        <p:txBody>
          <a:bodyPr wrap="square" rtlCol="0">
            <a:spAutoFit/>
          </a:bodyPr>
          <a:lstStyle/>
          <a:p>
            <a:pPr marL="342900" indent="-342900">
              <a:buFont typeface="Arial" charset="0"/>
              <a:buChar char="•"/>
            </a:pPr>
            <a:r>
              <a:rPr lang="en-US" sz="1600" dirty="0" smtClean="0">
                <a:solidFill>
                  <a:srgbClr val="12252D"/>
                </a:solidFill>
                <a:latin typeface="Trebuchet MS" charset="0"/>
                <a:ea typeface="Trebuchet MS" charset="0"/>
                <a:cs typeface="Trebuchet MS" charset="0"/>
              </a:rPr>
              <a:t>Identify data sources </a:t>
            </a:r>
            <a:br>
              <a:rPr lang="en-US" sz="1600" dirty="0" smtClean="0">
                <a:solidFill>
                  <a:srgbClr val="12252D"/>
                </a:solidFill>
                <a:latin typeface="Trebuchet MS" charset="0"/>
                <a:ea typeface="Trebuchet MS" charset="0"/>
                <a:cs typeface="Trebuchet MS" charset="0"/>
              </a:rPr>
            </a:br>
            <a:r>
              <a:rPr lang="en-US" sz="1600" dirty="0" smtClean="0">
                <a:solidFill>
                  <a:srgbClr val="12252D"/>
                </a:solidFill>
                <a:latin typeface="Trebuchet MS" charset="0"/>
                <a:ea typeface="Trebuchet MS" charset="0"/>
                <a:cs typeface="Trebuchet MS" charset="0"/>
              </a:rPr>
              <a:t>(i.e., designed data collections, administrative, opportunity, and procedural data) for inventory, acquisition, and preparation. </a:t>
            </a:r>
          </a:p>
          <a:p>
            <a:pPr marL="342900" indent="-342900">
              <a:buFont typeface="Arial" charset="0"/>
              <a:buChar char="•"/>
            </a:pPr>
            <a:r>
              <a:rPr lang="en-US" sz="1600" dirty="0" smtClean="0">
                <a:solidFill>
                  <a:srgbClr val="12252D"/>
                </a:solidFill>
                <a:latin typeface="Trebuchet MS" charset="0"/>
                <a:ea typeface="Trebuchet MS" charset="0"/>
                <a:cs typeface="Trebuchet MS" charset="0"/>
              </a:rPr>
              <a:t>Address questions through modeling and analyses.</a:t>
            </a: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09092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722313" y="1504950"/>
            <a:ext cx="7772400" cy="2209800"/>
          </a:xfrm>
        </p:spPr>
        <p:txBody>
          <a:bodyPr>
            <a:noAutofit/>
          </a:bodyPr>
          <a:lstStyle/>
          <a:p>
            <a:pPr algn="ctr"/>
            <a:r>
              <a:rPr lang="en-US" dirty="0" smtClean="0">
                <a:solidFill>
                  <a:srgbClr val="5D89B4"/>
                </a:solidFill>
                <a:latin typeface="Raleway" charset="0"/>
                <a:ea typeface="Raleway" charset="0"/>
                <a:cs typeface="Raleway" charset="0"/>
              </a:rPr>
              <a:t>Arlington County </a:t>
            </a:r>
            <a:br>
              <a:rPr lang="en-US" dirty="0" smtClean="0">
                <a:solidFill>
                  <a:srgbClr val="5D89B4"/>
                </a:solidFill>
                <a:latin typeface="Raleway" charset="0"/>
                <a:ea typeface="Raleway" charset="0"/>
                <a:cs typeface="Raleway" charset="0"/>
              </a:rPr>
            </a:br>
            <a:r>
              <a:rPr lang="en-US" dirty="0" smtClean="0">
                <a:solidFill>
                  <a:srgbClr val="5D89B4"/>
                </a:solidFill>
                <a:latin typeface="Raleway" charset="0"/>
                <a:ea typeface="Raleway" charset="0"/>
                <a:cs typeface="Raleway" charset="0"/>
              </a:rPr>
              <a:t>FIRE/EMS 911 Data</a:t>
            </a: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518811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114300"/>
            <a:ext cx="8042363" cy="857250"/>
          </a:xfrm>
          <a:prstGeom prst="rect">
            <a:avLst/>
          </a:prstGeom>
        </p:spPr>
        <p:txBody>
          <a:bodyPr>
            <a:noAutofit/>
          </a:bodyPr>
          <a:lstStyle/>
          <a:p>
            <a:pPr algn="l">
              <a:lnSpc>
                <a:spcPct val="80000"/>
              </a:lnSpc>
            </a:pPr>
            <a:r>
              <a:rPr lang="en-US" sz="3000" b="1" dirty="0" smtClean="0">
                <a:solidFill>
                  <a:srgbClr val="12252D"/>
                </a:solidFill>
                <a:latin typeface="Raleway" charset="0"/>
                <a:ea typeface="Raleway" charset="0"/>
                <a:cs typeface="Raleway" charset="0"/>
              </a:rPr>
              <a:t>Arlington County Fire Department</a:t>
            </a:r>
            <a:endParaRPr lang="en-US" sz="3000" b="1" dirty="0">
              <a:solidFill>
                <a:srgbClr val="12252D"/>
              </a:solidFill>
              <a:latin typeface="Raleway" charset="0"/>
              <a:ea typeface="Raleway" charset="0"/>
              <a:cs typeface="Raleway" charset="0"/>
            </a:endParaRPr>
          </a:p>
        </p:txBody>
      </p:sp>
      <p:sp>
        <p:nvSpPr>
          <p:cNvPr id="3" name="Content Placeholder 2"/>
          <p:cNvSpPr>
            <a:spLocks noGrp="1"/>
          </p:cNvSpPr>
          <p:nvPr>
            <p:ph idx="4294967295"/>
          </p:nvPr>
        </p:nvSpPr>
        <p:spPr>
          <a:xfrm>
            <a:off x="4328056" y="2838450"/>
            <a:ext cx="4232275" cy="1485900"/>
          </a:xfrm>
          <a:prstGeom prst="rect">
            <a:avLst/>
          </a:prstGeom>
        </p:spPr>
        <p:txBody>
          <a:bodyPr>
            <a:noAutofit/>
          </a:bodyPr>
          <a:lstStyle/>
          <a:p>
            <a:pPr marL="0" indent="0">
              <a:lnSpc>
                <a:spcPct val="90000"/>
              </a:lnSpc>
              <a:buNone/>
            </a:pPr>
            <a:r>
              <a:rPr lang="en-US" sz="1600" b="1" dirty="0" smtClean="0">
                <a:solidFill>
                  <a:srgbClr val="12252D"/>
                </a:solidFill>
                <a:latin typeface="Trebuchet MS" charset="0"/>
                <a:ea typeface="Trebuchet MS" charset="0"/>
                <a:cs typeface="Trebuchet MS" charset="0"/>
              </a:rPr>
              <a:t>Situational Awareness</a:t>
            </a:r>
            <a:endParaRPr lang="en-US" sz="1600" b="1" dirty="0">
              <a:solidFill>
                <a:srgbClr val="12252D"/>
              </a:solidFill>
              <a:latin typeface="Trebuchet MS" charset="0"/>
              <a:ea typeface="Trebuchet MS" charset="0"/>
              <a:cs typeface="Trebuchet MS" charset="0"/>
            </a:endParaRPr>
          </a:p>
          <a:p>
            <a:pPr>
              <a:lnSpc>
                <a:spcPct val="90000"/>
              </a:lnSpc>
            </a:pPr>
            <a:r>
              <a:rPr lang="en-US" sz="1600" dirty="0">
                <a:solidFill>
                  <a:srgbClr val="12252D"/>
                </a:solidFill>
                <a:latin typeface="Trebuchet MS" charset="0"/>
                <a:ea typeface="Trebuchet MS" charset="0"/>
                <a:cs typeface="Trebuchet MS" charset="0"/>
              </a:rPr>
              <a:t>Emergency 911 </a:t>
            </a:r>
            <a:r>
              <a:rPr lang="en-US" sz="1600" dirty="0" smtClean="0">
                <a:solidFill>
                  <a:srgbClr val="12252D"/>
                </a:solidFill>
                <a:latin typeface="Trebuchet MS" charset="0"/>
                <a:ea typeface="Trebuchet MS" charset="0"/>
                <a:cs typeface="Trebuchet MS" charset="0"/>
              </a:rPr>
              <a:t>calls</a:t>
            </a:r>
          </a:p>
          <a:p>
            <a:r>
              <a:rPr lang="en-US" sz="1600" dirty="0" smtClean="0">
                <a:solidFill>
                  <a:srgbClr val="12252D"/>
                </a:solidFill>
                <a:latin typeface="Trebuchet MS" charset="0"/>
                <a:ea typeface="Trebuchet MS" charset="0"/>
                <a:cs typeface="Trebuchet MS" charset="0"/>
              </a:rPr>
              <a:t>Non</a:t>
            </a:r>
            <a:r>
              <a:rPr lang="en-US" sz="1600" dirty="0">
                <a:solidFill>
                  <a:srgbClr val="12252D"/>
                </a:solidFill>
                <a:latin typeface="Trebuchet MS" charset="0"/>
                <a:ea typeface="Trebuchet MS" charset="0"/>
                <a:cs typeface="Trebuchet MS" charset="0"/>
              </a:rPr>
              <a:t>-profit </a:t>
            </a:r>
            <a:r>
              <a:rPr lang="en-US" sz="1600" dirty="0" smtClean="0">
                <a:solidFill>
                  <a:srgbClr val="12252D"/>
                </a:solidFill>
                <a:latin typeface="Trebuchet MS" charset="0"/>
                <a:ea typeface="Trebuchet MS" charset="0"/>
                <a:cs typeface="Trebuchet MS" charset="0"/>
              </a:rPr>
              <a:t>networks and </a:t>
            </a:r>
            <a:r>
              <a:rPr lang="en-US" sz="1600" dirty="0">
                <a:solidFill>
                  <a:srgbClr val="12252D"/>
                </a:solidFill>
                <a:latin typeface="Trebuchet MS" charset="0"/>
                <a:ea typeface="Trebuchet MS" charset="0"/>
                <a:cs typeface="Trebuchet MS" charset="0"/>
              </a:rPr>
              <a:t>social </a:t>
            </a:r>
            <a:r>
              <a:rPr lang="en-US" sz="1600" dirty="0" smtClean="0">
                <a:solidFill>
                  <a:srgbClr val="12252D"/>
                </a:solidFill>
                <a:latin typeface="Trebuchet MS" charset="0"/>
                <a:ea typeface="Trebuchet MS" charset="0"/>
                <a:cs typeface="Trebuchet MS" charset="0"/>
              </a:rPr>
              <a:t>cohesion </a:t>
            </a:r>
            <a:r>
              <a:rPr lang="en-US" sz="1600" dirty="0">
                <a:solidFill>
                  <a:srgbClr val="12252D"/>
                </a:solidFill>
                <a:latin typeface="Trebuchet MS" charset="0"/>
                <a:ea typeface="Trebuchet MS" charset="0"/>
                <a:cs typeface="Trebuchet MS" charset="0"/>
              </a:rPr>
              <a:t>of neighborhoods</a:t>
            </a:r>
          </a:p>
          <a:p>
            <a:r>
              <a:rPr lang="en-US" sz="1600" dirty="0" smtClean="0">
                <a:solidFill>
                  <a:srgbClr val="12252D"/>
                </a:solidFill>
                <a:latin typeface="Trebuchet MS" charset="0"/>
                <a:ea typeface="Trebuchet MS" charset="0"/>
                <a:cs typeface="Trebuchet MS" charset="0"/>
              </a:rPr>
              <a:t>Map </a:t>
            </a:r>
            <a:r>
              <a:rPr lang="en-US" sz="1600" dirty="0">
                <a:solidFill>
                  <a:srgbClr val="12252D"/>
                </a:solidFill>
                <a:latin typeface="Trebuchet MS" charset="0"/>
                <a:ea typeface="Trebuchet MS" charset="0"/>
                <a:cs typeface="Trebuchet MS" charset="0"/>
              </a:rPr>
              <a:t>the “age” of the </a:t>
            </a:r>
            <a:r>
              <a:rPr lang="en-US" sz="1600" dirty="0" smtClean="0">
                <a:solidFill>
                  <a:srgbClr val="12252D"/>
                </a:solidFill>
                <a:latin typeface="Trebuchet MS" charset="0"/>
                <a:ea typeface="Trebuchet MS" charset="0"/>
                <a:cs typeface="Trebuchet MS" charset="0"/>
              </a:rPr>
              <a:t>county</a:t>
            </a:r>
            <a:endParaRPr lang="en-US" sz="1600" dirty="0">
              <a:solidFill>
                <a:srgbClr val="12252D"/>
              </a:solidFill>
              <a:latin typeface="Trebuchet MS" charset="0"/>
              <a:ea typeface="Trebuchet MS" charset="0"/>
              <a:cs typeface="Trebuchet MS" charset="0"/>
            </a:endParaRPr>
          </a:p>
          <a:p>
            <a:pPr marL="338138" indent="0">
              <a:buNone/>
            </a:pPr>
            <a:endParaRPr lang="en-US" sz="1600" dirty="0">
              <a:solidFill>
                <a:srgbClr val="12252D"/>
              </a:solidFill>
              <a:latin typeface="Trebuchet MS" charset="0"/>
              <a:ea typeface="Trebuchet MS" charset="0"/>
              <a:cs typeface="Trebuchet MS" charset="0"/>
            </a:endParaRPr>
          </a:p>
        </p:txBody>
      </p:sp>
      <p:pic>
        <p:nvPicPr>
          <p:cNvPr id="4" name="Picture 3" descr="Screen Shot 2014-10-11 at 7.28.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63" y="2052077"/>
            <a:ext cx="3146136" cy="2214802"/>
          </a:xfrm>
          <a:prstGeom prst="rect">
            <a:avLst/>
          </a:prstGeom>
          <a:ln>
            <a:noFill/>
          </a:ln>
          <a:effectLst/>
        </p:spPr>
      </p:pic>
      <p:pic>
        <p:nvPicPr>
          <p:cNvPr id="6" name="Picture 5" descr="Screen Shot 2014-10-11 at 7.31.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056" y="1144955"/>
            <a:ext cx="4171507" cy="1573695"/>
          </a:xfrm>
          <a:prstGeom prst="rect">
            <a:avLst/>
          </a:prstGeom>
          <a:ln w="28575" cmpd="sng">
            <a:noFill/>
          </a:ln>
          <a:effectLst/>
        </p:spPr>
      </p:pic>
      <p:sp>
        <p:nvSpPr>
          <p:cNvPr id="7" name="TextBox 6"/>
          <p:cNvSpPr txBox="1"/>
          <p:nvPr/>
        </p:nvSpPr>
        <p:spPr>
          <a:xfrm>
            <a:off x="874229" y="1044741"/>
            <a:ext cx="3870287" cy="830997"/>
          </a:xfrm>
          <a:prstGeom prst="rect">
            <a:avLst/>
          </a:prstGeom>
          <a:noFill/>
        </p:spPr>
        <p:txBody>
          <a:bodyPr wrap="square" rtlCol="0">
            <a:spAutoFit/>
          </a:bodyPr>
          <a:lstStyle/>
          <a:p>
            <a:r>
              <a:rPr lang="en-US" sz="1600" dirty="0" smtClean="0">
                <a:solidFill>
                  <a:srgbClr val="12252D"/>
                </a:solidFill>
                <a:latin typeface="Trebuchet MS" charset="0"/>
                <a:ea typeface="Trebuchet MS" charset="0"/>
                <a:cs typeface="Trebuchet MS" charset="0"/>
              </a:rPr>
              <a:t>Improve quality </a:t>
            </a:r>
            <a:r>
              <a:rPr lang="en-US" sz="1600" dirty="0">
                <a:solidFill>
                  <a:srgbClr val="12252D"/>
                </a:solidFill>
                <a:latin typeface="Trebuchet MS" charset="0"/>
                <a:ea typeface="Trebuchet MS" charset="0"/>
                <a:cs typeface="Trebuchet MS" charset="0"/>
              </a:rPr>
              <a:t>of life and services while accelerating the county’s </a:t>
            </a:r>
            <a:r>
              <a:rPr lang="en-US" sz="1600" dirty="0" smtClean="0">
                <a:solidFill>
                  <a:srgbClr val="12252D"/>
                </a:solidFill>
                <a:latin typeface="Trebuchet MS" charset="0"/>
                <a:ea typeface="Trebuchet MS" charset="0"/>
                <a:cs typeface="Trebuchet MS" charset="0"/>
              </a:rPr>
              <a:t>efficiency </a:t>
            </a:r>
            <a:r>
              <a:rPr lang="en-US" sz="1600" dirty="0">
                <a:solidFill>
                  <a:srgbClr val="12252D"/>
                </a:solidFill>
                <a:latin typeface="Trebuchet MS" charset="0"/>
                <a:ea typeface="Trebuchet MS" charset="0"/>
                <a:cs typeface="Trebuchet MS" charset="0"/>
              </a:rPr>
              <a:t>and resiliency </a:t>
            </a:r>
            <a:r>
              <a:rPr lang="en-US" sz="1600" dirty="0" smtClean="0">
                <a:solidFill>
                  <a:srgbClr val="12252D"/>
                </a:solidFill>
                <a:latin typeface="Trebuchet MS" charset="0"/>
                <a:ea typeface="Trebuchet MS" charset="0"/>
                <a:cs typeface="Trebuchet MS" charset="0"/>
              </a:rPr>
              <a:t>	</a:t>
            </a: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02062802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Utilization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 y="1028700"/>
            <a:ext cx="3918252" cy="3981450"/>
          </a:xfrm>
          <a:prstGeom prst="rect">
            <a:avLst/>
          </a:prstGeom>
        </p:spPr>
      </p:pic>
      <p:sp>
        <p:nvSpPr>
          <p:cNvPr id="11" name="TextBox 10"/>
          <p:cNvSpPr txBox="1"/>
          <p:nvPr/>
        </p:nvSpPr>
        <p:spPr>
          <a:xfrm>
            <a:off x="1071273" y="325219"/>
            <a:ext cx="3098412" cy="646331"/>
          </a:xfrm>
          <a:prstGeom prst="rect">
            <a:avLst/>
          </a:prstGeom>
          <a:noFill/>
        </p:spPr>
        <p:txBody>
          <a:bodyPr wrap="none" rtlCol="0">
            <a:spAutoFit/>
          </a:bodyPr>
          <a:lstStyle/>
          <a:p>
            <a:pPr marL="0" algn="ctr">
              <a:lnSpc>
                <a:spcPct val="90000"/>
              </a:lnSpc>
            </a:pPr>
            <a:r>
              <a:rPr lang="en-US" sz="2000" b="1" dirty="0" smtClean="0">
                <a:solidFill>
                  <a:srgbClr val="5D89B4"/>
                </a:solidFill>
                <a:latin typeface="Raleway" charset="0"/>
                <a:ea typeface="Raleway" charset="0"/>
                <a:cs typeface="Raleway" charset="0"/>
              </a:rPr>
              <a:t>Linking Incident Linked </a:t>
            </a:r>
            <a:br>
              <a:rPr lang="en-US" sz="2000" b="1" dirty="0" smtClean="0">
                <a:solidFill>
                  <a:srgbClr val="5D89B4"/>
                </a:solidFill>
                <a:latin typeface="Raleway" charset="0"/>
                <a:ea typeface="Raleway" charset="0"/>
                <a:cs typeface="Raleway" charset="0"/>
              </a:rPr>
            </a:br>
            <a:r>
              <a:rPr lang="en-US" sz="2000" b="1" dirty="0" smtClean="0">
                <a:solidFill>
                  <a:srgbClr val="5D89B4"/>
                </a:solidFill>
                <a:latin typeface="Raleway" charset="0"/>
                <a:ea typeface="Raleway" charset="0"/>
                <a:cs typeface="Raleway" charset="0"/>
              </a:rPr>
              <a:t>Across Time</a:t>
            </a:r>
            <a:endParaRPr lang="en-US" sz="2000" b="1" dirty="0">
              <a:solidFill>
                <a:srgbClr val="5D89B4"/>
              </a:solidFill>
              <a:latin typeface="Raleway" charset="0"/>
              <a:ea typeface="Raleway" charset="0"/>
              <a:cs typeface="Raleway" charset="0"/>
            </a:endParaRPr>
          </a:p>
        </p:txBody>
      </p:sp>
      <p:pic>
        <p:nvPicPr>
          <p:cNvPr id="2" name="Picture 1" descr="TimeOnCallByUnit2012.pdf"/>
          <p:cNvPicPr>
            <a:picLocks noChangeAspect="1"/>
          </p:cNvPicPr>
          <p:nvPr/>
        </p:nvPicPr>
        <p:blipFill rotWithShape="1">
          <a:blip r:embed="rId7" cstate="print">
            <a:extLst>
              <a:ext uri="{28A0092B-C50C-407E-A947-70E740481C1C}">
                <a14:useLocalDpi xmlns:a14="http://schemas.microsoft.com/office/drawing/2010/main"/>
              </a:ext>
            </a:extLst>
          </a:blip>
          <a:srcRect l="5883" r="22619"/>
          <a:stretch/>
        </p:blipFill>
        <p:spPr>
          <a:xfrm>
            <a:off x="4953000" y="1047750"/>
            <a:ext cx="3395468" cy="3505200"/>
          </a:xfrm>
          <a:prstGeom prst="rect">
            <a:avLst/>
          </a:prstGeom>
        </p:spPr>
      </p:pic>
      <p:sp>
        <p:nvSpPr>
          <p:cNvPr id="12" name="TextBox 11"/>
          <p:cNvSpPr txBox="1"/>
          <p:nvPr/>
        </p:nvSpPr>
        <p:spPr>
          <a:xfrm>
            <a:off x="5846411" y="495240"/>
            <a:ext cx="2078389" cy="400110"/>
          </a:xfrm>
          <a:prstGeom prst="rect">
            <a:avLst/>
          </a:prstGeom>
          <a:noFill/>
        </p:spPr>
        <p:txBody>
          <a:bodyPr wrap="none" rtlCol="0">
            <a:spAutoFit/>
          </a:bodyPr>
          <a:lstStyle/>
          <a:p>
            <a:r>
              <a:rPr lang="en-US" sz="2000" b="1" dirty="0">
                <a:solidFill>
                  <a:srgbClr val="5D89B4"/>
                </a:solidFill>
                <a:latin typeface="Raleway Light"/>
                <a:cs typeface="Raleway Light"/>
              </a:rPr>
              <a:t>Minutes on Call</a:t>
            </a:r>
          </a:p>
        </p:txBody>
      </p:sp>
    </p:spTree>
    <p:extLst>
      <p:ext uri="{BB962C8B-B14F-4D97-AF65-F5344CB8AC3E}">
        <p14:creationId xmlns:p14="http://schemas.microsoft.com/office/powerpoint/2010/main" val="1717702046"/>
      </p:ext>
    </p:extLst>
  </p:cSld>
  <p:clrMapOvr>
    <a:masterClrMapping/>
  </p:clrMapOvr>
  <p:transition spd="slow">
    <p:wipe/>
  </p:transition>
  <p:timing>
    <p:tnLst>
      <p:par>
        <p:cT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685799" y="1550194"/>
            <a:ext cx="7772400" cy="1021556"/>
          </a:xfrm>
        </p:spPr>
        <p:txBody>
          <a:bodyPr>
            <a:normAutofit fontScale="90000"/>
          </a:bodyPr>
          <a:lstStyle/>
          <a:p>
            <a:pPr algn="ctr"/>
            <a:r>
              <a:rPr lang="en-US" dirty="0" smtClean="0">
                <a:solidFill>
                  <a:srgbClr val="5D89B4"/>
                </a:solidFill>
                <a:latin typeface="Raleway" charset="0"/>
                <a:ea typeface="Raleway" charset="0"/>
                <a:cs typeface="Raleway" charset="0"/>
              </a:rPr>
              <a:t>PREDICTING SMOKE ALARM NEED IN ARLINGTON COUNTY</a:t>
            </a: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3474602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grpSp>
        <p:nvGrpSpPr>
          <p:cNvPr id="5" name="Group 4"/>
          <p:cNvGrpSpPr/>
          <p:nvPr/>
        </p:nvGrpSpPr>
        <p:grpSpPr>
          <a:xfrm>
            <a:off x="19911864" y="6493473"/>
            <a:ext cx="7150915" cy="6633593"/>
            <a:chOff x="20066000" y="10808165"/>
            <a:chExt cx="9372600" cy="8694554"/>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066000" y="10808165"/>
              <a:ext cx="9372600" cy="8694554"/>
            </a:xfrm>
            <a:prstGeom prst="rect">
              <a:avLst/>
            </a:prstGeom>
            <a:ln>
              <a:solidFill>
                <a:schemeClr val="tx1"/>
              </a:solidFill>
            </a:ln>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0066000" y="17650993"/>
              <a:ext cx="2705100" cy="1843735"/>
            </a:xfrm>
            <a:prstGeom prst="rect">
              <a:avLst/>
            </a:prstGeom>
            <a:ln>
              <a:solidFill>
                <a:schemeClr val="tx1"/>
              </a:solidFill>
            </a:ln>
          </p:spPr>
        </p:pic>
      </p:grpSp>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57800" y="1002926"/>
            <a:ext cx="3333750" cy="3137648"/>
          </a:xfrm>
          <a:prstGeom prst="rect">
            <a:avLst/>
          </a:prstGeom>
          <a:ln>
            <a:noFill/>
          </a:ln>
          <a:effectLst/>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361743" y="3351346"/>
            <a:ext cx="1039115" cy="71856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23980"/>
            <a:ext cx="6172200" cy="857250"/>
          </a:xfrm>
        </p:spPr>
        <p:txBody>
          <a:bodyPr>
            <a:normAutofit/>
          </a:bodyPr>
          <a:lstStyle/>
          <a:p>
            <a:pPr algn="l"/>
            <a:r>
              <a:rPr lang="en-US" sz="3000" b="1" dirty="0" smtClean="0">
                <a:latin typeface="Raleway" charset="0"/>
                <a:ea typeface="Raleway" charset="0"/>
                <a:cs typeface="Raleway" charset="0"/>
              </a:rPr>
              <a:t>Arlington Operation </a:t>
            </a:r>
            <a:r>
              <a:rPr lang="en-US" sz="3000" b="1" dirty="0" err="1" smtClean="0">
                <a:latin typeface="Raleway" charset="0"/>
                <a:ea typeface="Raleway" charset="0"/>
                <a:cs typeface="Raleway" charset="0"/>
              </a:rPr>
              <a:t>FireSafe</a:t>
            </a:r>
            <a:endParaRPr lang="en-US" sz="3000" b="1" dirty="0">
              <a:solidFill>
                <a:srgbClr val="FF0000"/>
              </a:solidFill>
              <a:latin typeface="Raleway" charset="0"/>
              <a:ea typeface="Raleway" charset="0"/>
              <a:cs typeface="Raleway" charset="0"/>
            </a:endParaRPr>
          </a:p>
        </p:txBody>
      </p:sp>
      <p:sp>
        <p:nvSpPr>
          <p:cNvPr id="3" name="Content Placeholder 2"/>
          <p:cNvSpPr>
            <a:spLocks noGrp="1"/>
          </p:cNvSpPr>
          <p:nvPr>
            <p:ph idx="4294967295"/>
          </p:nvPr>
        </p:nvSpPr>
        <p:spPr>
          <a:xfrm>
            <a:off x="152399" y="902938"/>
            <a:ext cx="4724401" cy="3414713"/>
          </a:xfrm>
        </p:spPr>
        <p:txBody>
          <a:bodyPr>
            <a:noAutofit/>
          </a:bodyPr>
          <a:lstStyle/>
          <a:p>
            <a:r>
              <a:rPr lang="en-US" sz="1300" dirty="0">
                <a:solidFill>
                  <a:srgbClr val="12252D"/>
                </a:solidFill>
                <a:latin typeface="Trebuchet MS" charset="0"/>
                <a:ea typeface="Trebuchet MS" charset="0"/>
                <a:cs typeface="Trebuchet MS" charset="0"/>
              </a:rPr>
              <a:t>Goal: to increase the number of residences</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 in Arlington with smoke alarms</a:t>
            </a:r>
          </a:p>
          <a:p>
            <a:r>
              <a:rPr lang="en-US" sz="1300" dirty="0">
                <a:solidFill>
                  <a:srgbClr val="12252D"/>
                </a:solidFill>
                <a:latin typeface="Trebuchet MS" charset="0"/>
                <a:ea typeface="Trebuchet MS" charset="0"/>
                <a:cs typeface="Trebuchet MS" charset="0"/>
              </a:rPr>
              <a:t>Build a predictive model to identify homes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most in need of an alarm</a:t>
            </a:r>
          </a:p>
          <a:p>
            <a:r>
              <a:rPr lang="en-US" sz="1300" dirty="0">
                <a:solidFill>
                  <a:srgbClr val="12252D"/>
                </a:solidFill>
                <a:latin typeface="Trebuchet MS" charset="0"/>
                <a:ea typeface="Trebuchet MS" charset="0"/>
                <a:cs typeface="Trebuchet MS" charset="0"/>
              </a:rPr>
              <a:t>Data Sources:</a:t>
            </a:r>
          </a:p>
          <a:p>
            <a:pPr lvl="1"/>
            <a:r>
              <a:rPr lang="en-US" sz="1300" dirty="0">
                <a:solidFill>
                  <a:srgbClr val="12252D"/>
                </a:solidFill>
                <a:latin typeface="Trebuchet MS" charset="0"/>
                <a:ea typeface="Trebuchet MS" charset="0"/>
                <a:cs typeface="Trebuchet MS" charset="0"/>
              </a:rPr>
              <a:t>Operation FireSafe - Arlington County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Fire Department visited 1733 homes,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32% did not have an alarm</a:t>
            </a:r>
          </a:p>
          <a:p>
            <a:pPr lvl="1"/>
            <a:r>
              <a:rPr lang="en-US" sz="1300" dirty="0">
                <a:solidFill>
                  <a:srgbClr val="12252D"/>
                </a:solidFill>
                <a:latin typeface="Trebuchet MS" charset="0"/>
                <a:ea typeface="Trebuchet MS" charset="0"/>
                <a:cs typeface="Trebuchet MS" charset="0"/>
              </a:rPr>
              <a:t>Housing data - house value, size, age,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number of bedrooms, and tenure for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60,343 housing units in Arlington County</a:t>
            </a:r>
          </a:p>
          <a:p>
            <a:pPr lvl="1"/>
            <a:r>
              <a:rPr lang="en-US" sz="1300" dirty="0">
                <a:solidFill>
                  <a:srgbClr val="12252D"/>
                </a:solidFill>
                <a:latin typeface="Trebuchet MS" charset="0"/>
                <a:ea typeface="Trebuchet MS" charset="0"/>
                <a:cs typeface="Trebuchet MS" charset="0"/>
              </a:rPr>
              <a:t>ACS 2014 – demographic (age, sex, race) and socioeconomic variables (income, poverty, education, SNAP, household composition) at the block group</a:t>
            </a:r>
          </a:p>
        </p:txBody>
      </p:sp>
    </p:spTree>
    <p:extLst>
      <p:ext uri="{BB962C8B-B14F-4D97-AF65-F5344CB8AC3E}">
        <p14:creationId xmlns:p14="http://schemas.microsoft.com/office/powerpoint/2010/main" val="86353249"/>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2"/>
          <p:cNvSpPr txBox="1">
            <a:spLocks/>
          </p:cNvSpPr>
          <p:nvPr/>
        </p:nvSpPr>
        <p:spPr>
          <a:xfrm>
            <a:off x="0" y="326231"/>
            <a:ext cx="9144000" cy="11025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200" b="0" i="0" kern="1200">
                <a:solidFill>
                  <a:schemeClr val="tx1"/>
                </a:solidFill>
                <a:latin typeface="Helvetica"/>
                <a:ea typeface="+mj-ea"/>
                <a:cs typeface="Helvetica"/>
              </a:defRPr>
            </a:lvl1pPr>
          </a:lstStyle>
          <a:p>
            <a:r>
              <a:rPr lang="en-US" sz="3600" b="1" dirty="0">
                <a:solidFill>
                  <a:srgbClr val="12252D"/>
                </a:solidFill>
                <a:latin typeface="Raleway" charset="0"/>
                <a:ea typeface="Raleway" charset="0"/>
                <a:cs typeface="Raleway" charset="0"/>
              </a:rPr>
              <a:t>Data Science </a:t>
            </a:r>
            <a:r>
              <a:rPr lang="en-US" sz="3600" b="1" dirty="0" smtClean="0">
                <a:solidFill>
                  <a:srgbClr val="12252D"/>
                </a:solidFill>
                <a:latin typeface="Raleway" charset="0"/>
                <a:ea typeface="Raleway" charset="0"/>
                <a:cs typeface="Raleway" charset="0"/>
              </a:rPr>
              <a:t>for Public </a:t>
            </a:r>
            <a:r>
              <a:rPr lang="en-US" sz="3600" b="1" dirty="0">
                <a:solidFill>
                  <a:srgbClr val="12252D"/>
                </a:solidFill>
                <a:latin typeface="Raleway" charset="0"/>
                <a:ea typeface="Raleway" charset="0"/>
                <a:cs typeface="Raleway" charset="0"/>
              </a:rPr>
              <a:t>Good </a:t>
            </a:r>
            <a:br>
              <a:rPr lang="en-US" sz="3600" b="1" dirty="0">
                <a:solidFill>
                  <a:srgbClr val="12252D"/>
                </a:solidFill>
                <a:latin typeface="Raleway" charset="0"/>
                <a:ea typeface="Raleway" charset="0"/>
                <a:cs typeface="Raleway" charset="0"/>
              </a:rPr>
            </a:br>
            <a:r>
              <a:rPr lang="en-US" sz="3600" b="1" dirty="0">
                <a:solidFill>
                  <a:srgbClr val="5D89B4"/>
                </a:solidFill>
                <a:latin typeface="Raleway" charset="0"/>
                <a:ea typeface="Raleway" charset="0"/>
                <a:cs typeface="Raleway" charset="0"/>
              </a:rPr>
              <a:t>Summer Program</a:t>
            </a:r>
            <a:endParaRPr lang="en-US" sz="3600" dirty="0">
              <a:ea typeface="Arial Narrow"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5862" y="1556766"/>
            <a:ext cx="5952276" cy="2919984"/>
          </a:xfrm>
          <a:prstGeom prst="rect">
            <a:avLst/>
          </a:prstGeom>
        </p:spPr>
      </p:pic>
    </p:spTree>
    <p:extLst>
      <p:ext uri="{BB962C8B-B14F-4D97-AF65-F5344CB8AC3E}">
        <p14:creationId xmlns:p14="http://schemas.microsoft.com/office/powerpoint/2010/main" val="191850265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grpSp>
        <p:nvGrpSpPr>
          <p:cNvPr id="7" name="Group 6"/>
          <p:cNvGrpSpPr/>
          <p:nvPr/>
        </p:nvGrpSpPr>
        <p:grpSpPr>
          <a:xfrm>
            <a:off x="22040722" y="23746542"/>
            <a:ext cx="5524823" cy="5264229"/>
            <a:chOff x="11480800" y="31953200"/>
            <a:chExt cx="5080000" cy="4840387"/>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0" name="Group 9"/>
          <p:cNvGrpSpPr/>
          <p:nvPr/>
        </p:nvGrpSpPr>
        <p:grpSpPr>
          <a:xfrm>
            <a:off x="22155022" y="23860842"/>
            <a:ext cx="5524823" cy="5264229"/>
            <a:chOff x="11480800" y="31953200"/>
            <a:chExt cx="5080000" cy="4840387"/>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3" name="Group 12"/>
          <p:cNvGrpSpPr/>
          <p:nvPr/>
        </p:nvGrpSpPr>
        <p:grpSpPr>
          <a:xfrm>
            <a:off x="22269322" y="23975142"/>
            <a:ext cx="5524823" cy="5264229"/>
            <a:chOff x="11480800" y="31953200"/>
            <a:chExt cx="5080000" cy="4840387"/>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sp>
        <p:nvSpPr>
          <p:cNvPr id="2" name="Title 1"/>
          <p:cNvSpPr>
            <a:spLocks noGrp="1"/>
          </p:cNvSpPr>
          <p:nvPr>
            <p:ph type="title"/>
          </p:nvPr>
        </p:nvSpPr>
        <p:spPr>
          <a:xfrm>
            <a:off x="533400" y="57150"/>
            <a:ext cx="8229600" cy="857250"/>
          </a:xfrm>
        </p:spPr>
        <p:txBody>
          <a:bodyPr>
            <a:noAutofit/>
          </a:bodyPr>
          <a:lstStyle/>
          <a:p>
            <a:pPr algn="l"/>
            <a:r>
              <a:rPr lang="en-US" sz="3000" b="1" dirty="0" smtClean="0">
                <a:solidFill>
                  <a:srgbClr val="12252D"/>
                </a:solidFill>
                <a:latin typeface="Raleway Light"/>
                <a:ea typeface="Trebuchet MS" charset="0"/>
                <a:cs typeface="Raleway Light"/>
              </a:rPr>
              <a:t>Probability of Having a Smoke Alarm</a:t>
            </a:r>
            <a:endParaRPr lang="en-US" sz="3000" b="1" dirty="0">
              <a:solidFill>
                <a:srgbClr val="12252D"/>
              </a:solidFill>
              <a:latin typeface="Raleway Light"/>
              <a:ea typeface="Trebuchet MS" charset="0"/>
              <a:cs typeface="Raleway Light"/>
            </a:endParaRPr>
          </a:p>
        </p:txBody>
      </p:sp>
      <p:sp>
        <p:nvSpPr>
          <p:cNvPr id="3" name="TextBox 2"/>
          <p:cNvSpPr txBox="1"/>
          <p:nvPr/>
        </p:nvSpPr>
        <p:spPr>
          <a:xfrm flipH="1">
            <a:off x="1485906" y="4077385"/>
            <a:ext cx="3009894" cy="323165"/>
          </a:xfrm>
          <a:prstGeom prst="rect">
            <a:avLst/>
          </a:prstGeom>
          <a:noFill/>
        </p:spPr>
        <p:txBody>
          <a:bodyPr wrap="square" rtlCol="0">
            <a:spAutoFit/>
          </a:bodyPr>
          <a:lstStyle/>
          <a:p>
            <a:pPr algn="ctr"/>
            <a:r>
              <a:rPr lang="en-US" sz="1500" b="1" dirty="0">
                <a:latin typeface="Trebuchet MS" charset="0"/>
                <a:ea typeface="Trebuchet MS" charset="0"/>
                <a:cs typeface="Trebuchet MS" charset="0"/>
              </a:rPr>
              <a:t>Census Block Level Predictions</a:t>
            </a:r>
          </a:p>
        </p:txBody>
      </p:sp>
      <p:sp>
        <p:nvSpPr>
          <p:cNvPr id="20" name="TextBox 19"/>
          <p:cNvSpPr txBox="1"/>
          <p:nvPr/>
        </p:nvSpPr>
        <p:spPr>
          <a:xfrm flipH="1">
            <a:off x="4686307" y="4077385"/>
            <a:ext cx="3009893" cy="323165"/>
          </a:xfrm>
          <a:prstGeom prst="rect">
            <a:avLst/>
          </a:prstGeom>
          <a:noFill/>
        </p:spPr>
        <p:txBody>
          <a:bodyPr wrap="square" rtlCol="0">
            <a:spAutoFit/>
          </a:bodyPr>
          <a:lstStyle/>
          <a:p>
            <a:pPr algn="ctr"/>
            <a:r>
              <a:rPr lang="en-US" sz="1500" b="1" dirty="0">
                <a:latin typeface="Trebuchet MS" charset="0"/>
                <a:ea typeface="Trebuchet MS" charset="0"/>
                <a:cs typeface="Trebuchet MS" charset="0"/>
              </a:rPr>
              <a:t>Housing Unit Level Predictions</a:t>
            </a:r>
          </a:p>
        </p:txBody>
      </p:sp>
      <p:sp>
        <p:nvSpPr>
          <p:cNvPr id="21" name="TextBox 20"/>
          <p:cNvSpPr txBox="1"/>
          <p:nvPr/>
        </p:nvSpPr>
        <p:spPr>
          <a:xfrm>
            <a:off x="1143006" y="896108"/>
            <a:ext cx="6858001" cy="553998"/>
          </a:xfrm>
          <a:prstGeom prst="rect">
            <a:avLst/>
          </a:prstGeom>
          <a:noFill/>
        </p:spPr>
        <p:txBody>
          <a:bodyPr wrap="square" rtlCol="0">
            <a:spAutoFit/>
          </a:bodyPr>
          <a:lstStyle/>
          <a:p>
            <a:pPr algn="ctr"/>
            <a:r>
              <a:rPr lang="en-US" sz="1500" b="1" dirty="0">
                <a:solidFill>
                  <a:srgbClr val="5D89B4"/>
                </a:solidFill>
                <a:latin typeface="Trebuchet MS" charset="0"/>
                <a:ea typeface="Trebuchet MS" charset="0"/>
                <a:cs typeface="Trebuchet MS" charset="0"/>
              </a:rPr>
              <a:t>Bayesian </a:t>
            </a:r>
            <a:r>
              <a:rPr lang="en-US" sz="1500" b="1" dirty="0" smtClean="0">
                <a:solidFill>
                  <a:srgbClr val="5D89B4"/>
                </a:solidFill>
                <a:latin typeface="Trebuchet MS" charset="0"/>
                <a:ea typeface="Trebuchet MS" charset="0"/>
                <a:cs typeface="Trebuchet MS" charset="0"/>
              </a:rPr>
              <a:t>Logistic Regression Model </a:t>
            </a:r>
            <a:r>
              <a:rPr lang="en-US" sz="1500" b="1" dirty="0">
                <a:solidFill>
                  <a:srgbClr val="5D89B4"/>
                </a:solidFill>
                <a:latin typeface="Trebuchet MS" charset="0"/>
                <a:ea typeface="Trebuchet MS" charset="0"/>
                <a:cs typeface="Trebuchet MS" charset="0"/>
              </a:rPr>
              <a:t>with </a:t>
            </a:r>
          </a:p>
          <a:p>
            <a:pPr algn="ctr"/>
            <a:r>
              <a:rPr lang="en-US" sz="1500" b="1" dirty="0" smtClean="0">
                <a:solidFill>
                  <a:srgbClr val="5D89B4"/>
                </a:solidFill>
                <a:latin typeface="Trebuchet MS" charset="0"/>
                <a:ea typeface="Trebuchet MS" charset="0"/>
                <a:cs typeface="Trebuchet MS" charset="0"/>
              </a:rPr>
              <a:t>Conditionally Autoregressive Spatial Effects</a:t>
            </a:r>
            <a:endParaRPr lang="en-US" sz="1500" b="1" dirty="0">
              <a:solidFill>
                <a:srgbClr val="5D89B4"/>
              </a:solidFill>
              <a:latin typeface="Trebuchet MS" charset="0"/>
              <a:ea typeface="Trebuchet MS" charset="0"/>
              <a:cs typeface="Trebuchet MS" charset="0"/>
            </a:endParaRPr>
          </a:p>
        </p:txBody>
      </p:sp>
      <p:pic>
        <p:nvPicPr>
          <p:cNvPr id="22" name="Picture 21" descr="Untitled 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85905" y="1450106"/>
            <a:ext cx="3061123" cy="2609851"/>
          </a:xfrm>
          <a:prstGeom prst="rect">
            <a:avLst/>
          </a:prstGeom>
        </p:spPr>
      </p:pic>
      <p:pic>
        <p:nvPicPr>
          <p:cNvPr id="26" name="Picture 25" descr="Untitled 2.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86307" y="1452011"/>
            <a:ext cx="3072384" cy="2606041"/>
          </a:xfrm>
          <a:prstGeom prst="rect">
            <a:avLst/>
          </a:prstGeom>
        </p:spPr>
      </p:pic>
      <p:pic>
        <p:nvPicPr>
          <p:cNvPr id="32" name="Picture 31"/>
          <p:cNvPicPr>
            <a:picLocks noChangeAspect="1"/>
          </p:cNvPicPr>
          <p:nvPr/>
        </p:nvPicPr>
        <p:blipFill>
          <a:blip r:embed="rId8"/>
          <a:stretch>
            <a:fillRect/>
          </a:stretch>
        </p:blipFill>
        <p:spPr>
          <a:xfrm>
            <a:off x="1527054" y="2747058"/>
            <a:ext cx="226142" cy="1289604"/>
          </a:xfrm>
          <a:prstGeom prst="rect">
            <a:avLst/>
          </a:prstGeom>
        </p:spPr>
      </p:pic>
      <p:pic>
        <p:nvPicPr>
          <p:cNvPr id="33" name="Picture 32"/>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t="1733"/>
          <a:stretch/>
        </p:blipFill>
        <p:spPr>
          <a:xfrm>
            <a:off x="1533912" y="2898506"/>
            <a:ext cx="923544" cy="1138806"/>
          </a:xfrm>
          <a:prstGeom prst="rect">
            <a:avLst/>
          </a:prstGeom>
          <a:ln w="19050" cmpd="sng">
            <a:noFill/>
          </a:ln>
        </p:spPr>
      </p:pic>
    </p:spTree>
    <p:extLst>
      <p:ext uri="{BB962C8B-B14F-4D97-AF65-F5344CB8AC3E}">
        <p14:creationId xmlns:p14="http://schemas.microsoft.com/office/powerpoint/2010/main" val="799800396"/>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722313" y="1532916"/>
            <a:ext cx="7772400" cy="1021556"/>
          </a:xfrm>
        </p:spPr>
        <p:txBody>
          <a:bodyPr>
            <a:normAutofit fontScale="90000"/>
          </a:bodyPr>
          <a:lstStyle/>
          <a:p>
            <a:pPr algn="ctr"/>
            <a:r>
              <a:rPr lang="en-US" dirty="0">
                <a:solidFill>
                  <a:srgbClr val="5D89B4"/>
                </a:solidFill>
                <a:latin typeface="Raleway" charset="0"/>
                <a:ea typeface="Raleway" charset="0"/>
                <a:cs typeface="Raleway" charset="0"/>
              </a:rPr>
              <a:t>The Use of Social Media by </a:t>
            </a:r>
            <a:r>
              <a:rPr lang="en-US" dirty="0" smtClean="0">
                <a:solidFill>
                  <a:srgbClr val="5D89B4"/>
                </a:solidFill>
                <a:latin typeface="Raleway" charset="0"/>
                <a:ea typeface="Raleway" charset="0"/>
                <a:cs typeface="Raleway" charset="0"/>
              </a:rPr>
              <a:t/>
            </a:r>
            <a:br>
              <a:rPr lang="en-US" dirty="0" smtClean="0">
                <a:solidFill>
                  <a:srgbClr val="5D89B4"/>
                </a:solidFill>
                <a:latin typeface="Raleway" charset="0"/>
                <a:ea typeface="Raleway" charset="0"/>
                <a:cs typeface="Raleway" charset="0"/>
              </a:rPr>
            </a:br>
            <a:r>
              <a:rPr lang="en-US" dirty="0" smtClean="0">
                <a:solidFill>
                  <a:srgbClr val="5D89B4"/>
                </a:solidFill>
                <a:latin typeface="Raleway" charset="0"/>
                <a:ea typeface="Raleway" charset="0"/>
                <a:cs typeface="Raleway" charset="0"/>
              </a:rPr>
              <a:t>the </a:t>
            </a:r>
            <a:r>
              <a:rPr lang="en-US" dirty="0">
                <a:solidFill>
                  <a:srgbClr val="5D89B4"/>
                </a:solidFill>
                <a:latin typeface="Raleway" charset="0"/>
                <a:ea typeface="Raleway" charset="0"/>
                <a:cs typeface="Raleway" charset="0"/>
              </a:rPr>
              <a:t>Army </a:t>
            </a:r>
            <a:r>
              <a:rPr lang="en-US" dirty="0" smtClean="0">
                <a:solidFill>
                  <a:srgbClr val="5D89B4"/>
                </a:solidFill>
                <a:latin typeface="Raleway" charset="0"/>
                <a:ea typeface="Raleway" charset="0"/>
                <a:cs typeface="Raleway" charset="0"/>
              </a:rPr>
              <a:t>Population</a:t>
            </a: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8846941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200" y="74414"/>
            <a:ext cx="8229600" cy="857250"/>
          </a:xfrm>
        </p:spPr>
        <p:txBody>
          <a:bodyPr>
            <a:normAutofit/>
          </a:bodyPr>
          <a:lstStyle/>
          <a:p>
            <a:pPr algn="l"/>
            <a:r>
              <a:rPr lang="en-US" sz="3000" b="1" dirty="0">
                <a:solidFill>
                  <a:srgbClr val="12252D"/>
                </a:solidFill>
                <a:latin typeface="Raleway" charset="0"/>
                <a:ea typeface="Raleway" charset="0"/>
                <a:cs typeface="Raleway" charset="0"/>
              </a:rPr>
              <a:t>Research </a:t>
            </a:r>
            <a:r>
              <a:rPr lang="en-US" sz="3000" b="1" dirty="0" smtClean="0">
                <a:solidFill>
                  <a:srgbClr val="12252D"/>
                </a:solidFill>
                <a:latin typeface="Raleway" charset="0"/>
                <a:ea typeface="Raleway" charset="0"/>
                <a:cs typeface="Raleway" charset="0"/>
              </a:rPr>
              <a:t>Questions </a:t>
            </a:r>
            <a:endParaRPr lang="en-US" sz="3000" b="1" dirty="0">
              <a:solidFill>
                <a:srgbClr val="12252D"/>
              </a:solidFill>
              <a:latin typeface="Raleway" charset="0"/>
              <a:ea typeface="Raleway" charset="0"/>
              <a:cs typeface="Raleway" charset="0"/>
            </a:endParaRPr>
          </a:p>
        </p:txBody>
      </p:sp>
      <p:sp>
        <p:nvSpPr>
          <p:cNvPr id="3" name="Content Placeholder 2"/>
          <p:cNvSpPr>
            <a:spLocks noGrp="1"/>
          </p:cNvSpPr>
          <p:nvPr>
            <p:ph idx="1"/>
          </p:nvPr>
        </p:nvSpPr>
        <p:spPr>
          <a:xfrm>
            <a:off x="457200" y="1006078"/>
            <a:ext cx="8229600" cy="2022872"/>
          </a:xfrm>
        </p:spPr>
        <p:txBody>
          <a:bodyPr>
            <a:normAutofit/>
          </a:bodyPr>
          <a:lstStyle/>
          <a:p>
            <a:r>
              <a:rPr lang="is-IS" sz="1600" dirty="0">
                <a:solidFill>
                  <a:srgbClr val="12252D"/>
                </a:solidFill>
                <a:latin typeface="Trebuchet MS" charset="0"/>
                <a:ea typeface="Trebuchet MS" charset="0"/>
                <a:cs typeface="Trebuchet MS" charset="0"/>
              </a:rPr>
              <a:t>Social media offers a new opportunity to capture Soldiers’ well-being and/or concerns about the Army. </a:t>
            </a:r>
            <a:endParaRPr lang="is-IS" sz="1600" dirty="0" smtClean="0">
              <a:solidFill>
                <a:srgbClr val="12252D"/>
              </a:solidFill>
              <a:latin typeface="Trebuchet MS" charset="0"/>
              <a:ea typeface="Trebuchet MS" charset="0"/>
              <a:cs typeface="Trebuchet MS" charset="0"/>
            </a:endParaRPr>
          </a:p>
          <a:p>
            <a:r>
              <a:rPr lang="is-IS" sz="1600" dirty="0" smtClean="0">
                <a:solidFill>
                  <a:srgbClr val="12252D"/>
                </a:solidFill>
                <a:latin typeface="Trebuchet MS" charset="0"/>
                <a:ea typeface="Trebuchet MS" charset="0"/>
                <a:cs typeface="Trebuchet MS" charset="0"/>
              </a:rPr>
              <a:t>Goal</a:t>
            </a:r>
            <a:r>
              <a:rPr lang="is-IS" sz="1600" dirty="0">
                <a:solidFill>
                  <a:srgbClr val="12252D"/>
                </a:solidFill>
                <a:latin typeface="Trebuchet MS" charset="0"/>
                <a:ea typeface="Trebuchet MS" charset="0"/>
                <a:cs typeface="Trebuchet MS" charset="0"/>
              </a:rPr>
              <a:t>:</a:t>
            </a:r>
            <a:r>
              <a:rPr lang="is-IS" sz="1600" dirty="0" smtClean="0">
                <a:solidFill>
                  <a:srgbClr val="12252D"/>
                </a:solidFill>
                <a:latin typeface="Trebuchet MS" charset="0"/>
                <a:ea typeface="Trebuchet MS" charset="0"/>
                <a:cs typeface="Trebuchet MS" charset="0"/>
              </a:rPr>
              <a:t> Explore the </a:t>
            </a:r>
            <a:r>
              <a:rPr lang="is-IS" sz="1600" dirty="0">
                <a:solidFill>
                  <a:srgbClr val="12252D"/>
                </a:solidFill>
                <a:latin typeface="Trebuchet MS" charset="0"/>
                <a:ea typeface="Trebuchet MS" charset="0"/>
                <a:cs typeface="Trebuchet MS" charset="0"/>
              </a:rPr>
              <a:t>use of social media by the U.S. Army population. </a:t>
            </a:r>
            <a:endParaRPr lang="is-IS" sz="1600" dirty="0" smtClean="0">
              <a:solidFill>
                <a:srgbClr val="12252D"/>
              </a:solidFill>
              <a:latin typeface="Trebuchet MS" charset="0"/>
              <a:ea typeface="Trebuchet MS" charset="0"/>
              <a:cs typeface="Trebuchet MS" charset="0"/>
            </a:endParaRPr>
          </a:p>
          <a:p>
            <a:pPr lvl="1"/>
            <a:r>
              <a:rPr lang="is-IS" sz="1600" dirty="0">
                <a:solidFill>
                  <a:srgbClr val="12252D"/>
                </a:solidFill>
                <a:latin typeface="Trebuchet MS" charset="0"/>
                <a:ea typeface="Trebuchet MS" charset="0"/>
                <a:cs typeface="Trebuchet MS" charset="0"/>
              </a:rPr>
              <a:t>Are there differences in topics and sentiments across groups (e.g., Soldiers vs. </a:t>
            </a:r>
            <a:r>
              <a:rPr lang="en-US" sz="1600" dirty="0">
                <a:solidFill>
                  <a:srgbClr val="12252D"/>
                </a:solidFill>
                <a:latin typeface="Trebuchet MS" charset="0"/>
                <a:ea typeface="Trebuchet MS" charset="0"/>
                <a:cs typeface="Trebuchet MS" charset="0"/>
              </a:rPr>
              <a:t>f</a:t>
            </a:r>
            <a:r>
              <a:rPr lang="is-IS" sz="1600" dirty="0">
                <a:solidFill>
                  <a:srgbClr val="12252D"/>
                </a:solidFill>
                <a:latin typeface="Trebuchet MS" charset="0"/>
                <a:ea typeface="Trebuchet MS" charset="0"/>
                <a:cs typeface="Trebuchet MS" charset="0"/>
              </a:rPr>
              <a:t>amily) and across social media venues? </a:t>
            </a:r>
            <a:endParaRPr lang="is-IS" sz="1600" dirty="0" smtClean="0">
              <a:solidFill>
                <a:srgbClr val="12252D"/>
              </a:solidFill>
              <a:latin typeface="Trebuchet MS" charset="0"/>
              <a:ea typeface="Trebuchet MS" charset="0"/>
              <a:cs typeface="Trebuchet MS" charset="0"/>
            </a:endParaRPr>
          </a:p>
          <a:p>
            <a:pPr lvl="1"/>
            <a:r>
              <a:rPr lang="is-IS" sz="1600" dirty="0">
                <a:solidFill>
                  <a:srgbClr val="12252D"/>
                </a:solidFill>
                <a:latin typeface="Trebuchet MS" charset="0"/>
                <a:ea typeface="Trebuchet MS" charset="0"/>
                <a:cs typeface="Trebuchet MS" charset="0"/>
              </a:rPr>
              <a:t>Can we identify determinants of attrition and changes in policies through the chatter in social media</a:t>
            </a:r>
            <a:r>
              <a:rPr lang="is-IS" sz="1600" dirty="0" smtClean="0">
                <a:solidFill>
                  <a:srgbClr val="12252D"/>
                </a:solidFill>
                <a:latin typeface="Trebuchet MS" charset="0"/>
                <a:ea typeface="Trebuchet MS" charset="0"/>
                <a:cs typeface="Trebuchet MS" charset="0"/>
              </a:rPr>
              <a:t>?</a:t>
            </a:r>
            <a:endParaRPr lang="is-IS" sz="1600" dirty="0">
              <a:solidFill>
                <a:srgbClr val="12252D"/>
              </a:solidFill>
              <a:latin typeface="Trebuchet MS" charset="0"/>
              <a:ea typeface="Trebuchet MS" charset="0"/>
              <a:cs typeface="Trebuchet MS" charset="0"/>
            </a:endParaRPr>
          </a:p>
          <a:p>
            <a:endParaRPr lang="is-IS" sz="1600" dirty="0" smtClean="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0252068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3" name="Content Placeholder 2"/>
          <p:cNvSpPr>
            <a:spLocks noGrp="1"/>
          </p:cNvSpPr>
          <p:nvPr>
            <p:ph idx="1"/>
          </p:nvPr>
        </p:nvSpPr>
        <p:spPr>
          <a:xfrm>
            <a:off x="838200" y="895350"/>
            <a:ext cx="7696200" cy="3429000"/>
          </a:xfrm>
        </p:spPr>
        <p:txBody>
          <a:bodyPr>
            <a:noAutofit/>
          </a:bodyPr>
          <a:lstStyle/>
          <a:p>
            <a:pPr marL="0" indent="0">
              <a:buNone/>
            </a:pPr>
            <a:r>
              <a:rPr lang="en-US" sz="1600" b="1" u="sng" dirty="0" smtClean="0">
                <a:solidFill>
                  <a:srgbClr val="12252D"/>
                </a:solidFill>
                <a:latin typeface="Trebuchet MS" charset="0"/>
                <a:ea typeface="Trebuchet MS" charset="0"/>
                <a:cs typeface="Trebuchet MS" charset="0"/>
              </a:rPr>
              <a:t>Facebook</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3</a:t>
            </a:r>
            <a:r>
              <a:rPr lang="en-US" sz="1400" dirty="0" smtClean="0">
                <a:solidFill>
                  <a:srgbClr val="12252D"/>
                </a:solidFill>
                <a:latin typeface="Trebuchet MS" charset="0"/>
                <a:ea typeface="Trebuchet MS" charset="0"/>
                <a:cs typeface="Trebuchet MS" charset="0"/>
              </a:rPr>
              <a:t>4 </a:t>
            </a:r>
            <a:r>
              <a:rPr lang="en-US" sz="1400" dirty="0">
                <a:solidFill>
                  <a:srgbClr val="12252D"/>
                </a:solidFill>
                <a:latin typeface="Trebuchet MS" charset="0"/>
                <a:ea typeface="Trebuchet MS" charset="0"/>
                <a:cs typeface="Trebuchet MS" charset="0"/>
              </a:rPr>
              <a:t>Army/military related pages</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Pages grouped in 6 categories: </a:t>
            </a:r>
            <a:r>
              <a:rPr lang="en-US" sz="1400" dirty="0" smtClean="0">
                <a:solidFill>
                  <a:srgbClr val="12252D"/>
                </a:solidFill>
                <a:latin typeface="Trebuchet MS" charset="0"/>
                <a:ea typeface="Trebuchet MS" charset="0"/>
                <a:cs typeface="Trebuchet MS" charset="0"/>
              </a:rPr>
              <a:t>Army </a:t>
            </a:r>
            <a:r>
              <a:rPr lang="en-US" sz="1400" dirty="0">
                <a:solidFill>
                  <a:srgbClr val="12252D"/>
                </a:solidFill>
                <a:latin typeface="Trebuchet MS" charset="0"/>
                <a:ea typeface="Trebuchet MS" charset="0"/>
                <a:cs typeface="Trebuchet MS" charset="0"/>
              </a:rPr>
              <a:t>Bases, </a:t>
            </a:r>
            <a:r>
              <a:rPr lang="en-US" sz="1400" dirty="0" smtClean="0">
                <a:solidFill>
                  <a:srgbClr val="12252D"/>
                </a:solidFill>
                <a:latin typeface="Trebuchet MS" charset="0"/>
                <a:ea typeface="Trebuchet MS" charset="0"/>
                <a:cs typeface="Trebuchet MS" charset="0"/>
              </a:rPr>
              <a:t>Official </a:t>
            </a:r>
            <a:r>
              <a:rPr lang="en-US" sz="1400" dirty="0">
                <a:solidFill>
                  <a:srgbClr val="12252D"/>
                </a:solidFill>
                <a:latin typeface="Trebuchet MS" charset="0"/>
                <a:ea typeface="Trebuchet MS" charset="0"/>
                <a:cs typeface="Trebuchet MS" charset="0"/>
              </a:rPr>
              <a:t>Army, </a:t>
            </a:r>
            <a:r>
              <a:rPr lang="en-US" sz="1400" dirty="0" smtClean="0">
                <a:solidFill>
                  <a:srgbClr val="12252D"/>
                </a:solidFill>
                <a:latin typeface="Trebuchet MS" charset="0"/>
                <a:ea typeface="Trebuchet MS" charset="0"/>
                <a:cs typeface="Trebuchet MS" charset="0"/>
              </a:rPr>
              <a:t>Unofficial </a:t>
            </a:r>
            <a:r>
              <a:rPr lang="en-US" sz="1400" dirty="0">
                <a:solidFill>
                  <a:srgbClr val="12252D"/>
                </a:solidFill>
                <a:latin typeface="Trebuchet MS" charset="0"/>
                <a:ea typeface="Trebuchet MS" charset="0"/>
                <a:cs typeface="Trebuchet MS" charset="0"/>
              </a:rPr>
              <a:t>Army, </a:t>
            </a:r>
            <a:r>
              <a:rPr lang="en-US" sz="1400" dirty="0" smtClean="0">
                <a:solidFill>
                  <a:srgbClr val="12252D"/>
                </a:solidFill>
                <a:latin typeface="Trebuchet MS" charset="0"/>
                <a:ea typeface="Trebuchet MS" charset="0"/>
                <a:cs typeface="Trebuchet MS" charset="0"/>
              </a:rPr>
              <a:t>Unofficial </a:t>
            </a:r>
            <a:r>
              <a:rPr lang="en-US" sz="1400" dirty="0">
                <a:solidFill>
                  <a:srgbClr val="12252D"/>
                </a:solidFill>
                <a:latin typeface="Trebuchet MS" charset="0"/>
                <a:ea typeface="Trebuchet MS" charset="0"/>
                <a:cs typeface="Trebuchet MS" charset="0"/>
              </a:rPr>
              <a:t>Military, </a:t>
            </a:r>
            <a:r>
              <a:rPr lang="en-US" sz="1400" dirty="0" smtClean="0">
                <a:solidFill>
                  <a:srgbClr val="12252D"/>
                </a:solidFill>
                <a:latin typeface="Trebuchet MS" charset="0"/>
                <a:ea typeface="Trebuchet MS" charset="0"/>
                <a:cs typeface="Trebuchet MS" charset="0"/>
              </a:rPr>
              <a:t>Army </a:t>
            </a:r>
            <a:r>
              <a:rPr lang="en-US" sz="1400" dirty="0">
                <a:solidFill>
                  <a:srgbClr val="12252D"/>
                </a:solidFill>
                <a:latin typeface="Trebuchet MS" charset="0"/>
                <a:ea typeface="Trebuchet MS" charset="0"/>
                <a:cs typeface="Trebuchet MS" charset="0"/>
              </a:rPr>
              <a:t>Family, and </a:t>
            </a:r>
            <a:r>
              <a:rPr lang="en-US" sz="1400" dirty="0" smtClean="0">
                <a:solidFill>
                  <a:srgbClr val="12252D"/>
                </a:solidFill>
                <a:latin typeface="Trebuchet MS" charset="0"/>
                <a:ea typeface="Trebuchet MS" charset="0"/>
                <a:cs typeface="Trebuchet MS" charset="0"/>
              </a:rPr>
              <a:t>Military </a:t>
            </a:r>
            <a:r>
              <a:rPr lang="en-US" sz="1400" dirty="0">
                <a:solidFill>
                  <a:srgbClr val="12252D"/>
                </a:solidFill>
                <a:latin typeface="Trebuchet MS" charset="0"/>
                <a:ea typeface="Trebuchet MS" charset="0"/>
                <a:cs typeface="Trebuchet MS" charset="0"/>
              </a:rPr>
              <a:t>Family </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6,089,415 comments from 191,342 posts until July 5, </a:t>
            </a:r>
            <a:r>
              <a:rPr lang="en-US" sz="1400" dirty="0" smtClean="0">
                <a:solidFill>
                  <a:srgbClr val="12252D"/>
                </a:solidFill>
                <a:latin typeface="Trebuchet MS" charset="0"/>
                <a:ea typeface="Trebuchet MS" charset="0"/>
                <a:cs typeface="Trebuchet MS" charset="0"/>
              </a:rPr>
              <a:t>2016</a:t>
            </a:r>
          </a:p>
          <a:p>
            <a:pPr marL="0" indent="0">
              <a:buNone/>
            </a:pPr>
            <a:r>
              <a:rPr lang="en-US" sz="1600" b="1" u="sng" dirty="0" smtClean="0">
                <a:solidFill>
                  <a:srgbClr val="12252D"/>
                </a:solidFill>
                <a:latin typeface="Trebuchet MS" charset="0"/>
                <a:ea typeface="Trebuchet MS" charset="0"/>
                <a:cs typeface="Trebuchet MS" charset="0"/>
              </a:rPr>
              <a:t>Twitter</a:t>
            </a:r>
          </a:p>
          <a:p>
            <a:pPr marL="457200" indent="-457200">
              <a:lnSpc>
                <a:spcPts val="1600"/>
              </a:lnSpc>
            </a:pPr>
            <a:r>
              <a:rPr lang="en-US" sz="1400" dirty="0">
                <a:solidFill>
                  <a:srgbClr val="12252D"/>
                </a:solidFill>
                <a:latin typeface="Trebuchet MS" charset="0"/>
                <a:ea typeface="Trebuchet MS" charset="0"/>
                <a:cs typeface="Trebuchet MS" charset="0"/>
              </a:rPr>
              <a:t>43,409 tweets from 1,296 users between 2014 to 2016</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8,938 Army/military related </a:t>
            </a:r>
            <a:r>
              <a:rPr lang="en-US" sz="1400" dirty="0" smtClean="0">
                <a:solidFill>
                  <a:srgbClr val="12252D"/>
                </a:solidFill>
                <a:latin typeface="Trebuchet MS" charset="0"/>
                <a:ea typeface="Trebuchet MS" charset="0"/>
                <a:cs typeface="Trebuchet MS" charset="0"/>
              </a:rPr>
              <a:t>hashtags</a:t>
            </a:r>
          </a:p>
          <a:p>
            <a:pPr marL="0" indent="0">
              <a:buNone/>
            </a:pPr>
            <a:r>
              <a:rPr lang="en-US" sz="1600" b="1" u="sng" dirty="0" err="1" smtClean="0">
                <a:solidFill>
                  <a:srgbClr val="12252D"/>
                </a:solidFill>
                <a:latin typeface="Trebuchet MS" charset="0"/>
                <a:ea typeface="Trebuchet MS" charset="0"/>
                <a:cs typeface="Trebuchet MS" charset="0"/>
              </a:rPr>
              <a:t>Youtube</a:t>
            </a:r>
            <a:endParaRPr lang="en-US" sz="1600" b="1" u="sng" dirty="0" smtClean="0">
              <a:solidFill>
                <a:srgbClr val="12252D"/>
              </a:solidFill>
              <a:latin typeface="Trebuchet MS" charset="0"/>
              <a:ea typeface="Trebuchet MS" charset="0"/>
              <a:cs typeface="Trebuchet MS" charset="0"/>
            </a:endParaRPr>
          </a:p>
          <a:p>
            <a:pPr marL="457200" indent="-457200">
              <a:lnSpc>
                <a:spcPts val="1800"/>
              </a:lnSpc>
              <a:buFont typeface="Arial" charset="0"/>
              <a:buChar char="•"/>
            </a:pPr>
            <a:r>
              <a:rPr lang="en-US" sz="1400" dirty="0">
                <a:solidFill>
                  <a:srgbClr val="12252D"/>
                </a:solidFill>
                <a:latin typeface="Trebuchet MS" charset="0"/>
                <a:ea typeface="Trebuchet MS" charset="0"/>
                <a:cs typeface="Trebuchet MS" charset="0"/>
              </a:rPr>
              <a:t>68 videos on 10 different topics such as education (e.g., college, GI bill), health (e.g. suicide, PTSD), quality of life (e.g., life on base, mail, food), sexual assault of women, and transgender </a:t>
            </a:r>
          </a:p>
          <a:p>
            <a:pPr marL="457200" indent="-457200">
              <a:lnSpc>
                <a:spcPts val="1800"/>
              </a:lnSpc>
              <a:buFont typeface="Arial" charset="0"/>
              <a:buChar char="•"/>
            </a:pPr>
            <a:r>
              <a:rPr lang="en-US" sz="1400" dirty="0">
                <a:solidFill>
                  <a:srgbClr val="12252D"/>
                </a:solidFill>
                <a:latin typeface="Trebuchet MS" charset="0"/>
                <a:ea typeface="Trebuchet MS" charset="0"/>
                <a:cs typeface="Trebuchet MS" charset="0"/>
              </a:rPr>
              <a:t>9,791 comments from the videos</a:t>
            </a:r>
          </a:p>
          <a:p>
            <a:pPr marL="457200" indent="-457200">
              <a:buFont typeface="Arial" charset="0"/>
              <a:buChar char="•"/>
            </a:pPr>
            <a:endParaRPr lang="en-US" sz="1600" dirty="0">
              <a:solidFill>
                <a:srgbClr val="12252D"/>
              </a:solidFill>
              <a:latin typeface="Trebuchet MS" charset="0"/>
              <a:ea typeface="Trebuchet MS" charset="0"/>
              <a:cs typeface="Trebuchet MS" charset="0"/>
            </a:endParaRPr>
          </a:p>
        </p:txBody>
      </p:sp>
      <p:sp>
        <p:nvSpPr>
          <p:cNvPr id="6" name="Title 5"/>
          <p:cNvSpPr>
            <a:spLocks noGrp="1"/>
          </p:cNvSpPr>
          <p:nvPr>
            <p:ph type="title"/>
          </p:nvPr>
        </p:nvSpPr>
        <p:spPr>
          <a:xfrm>
            <a:off x="443672" y="75384"/>
            <a:ext cx="7162800" cy="857250"/>
          </a:xfrm>
        </p:spPr>
        <p:txBody>
          <a:bodyPr>
            <a:normAutofit/>
          </a:bodyPr>
          <a:lstStyle/>
          <a:p>
            <a:pPr algn="l"/>
            <a:r>
              <a:rPr lang="en-US" sz="3000" b="1" dirty="0" smtClean="0">
                <a:latin typeface="Raleway" charset="0"/>
                <a:ea typeface="Raleway" charset="0"/>
                <a:cs typeface="Raleway" charset="0"/>
              </a:rPr>
              <a:t>Data &amp; Methods</a:t>
            </a:r>
            <a:endParaRPr lang="en-US" sz="3000" b="1" dirty="0">
              <a:latin typeface="Raleway" charset="0"/>
              <a:ea typeface="Raleway" charset="0"/>
              <a:cs typeface="Raleway"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88" y="937104"/>
            <a:ext cx="270070" cy="27007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088" y="2184037"/>
            <a:ext cx="274056" cy="22280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870" y="3028753"/>
            <a:ext cx="281288" cy="198056"/>
          </a:xfrm>
          <a:prstGeom prst="rect">
            <a:avLst/>
          </a:prstGeom>
        </p:spPr>
      </p:pic>
    </p:spTree>
    <p:extLst>
      <p:ext uri="{BB962C8B-B14F-4D97-AF65-F5344CB8AC3E}">
        <p14:creationId xmlns:p14="http://schemas.microsoft.com/office/powerpoint/2010/main" val="354540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457199" y="75888"/>
            <a:ext cx="6739467" cy="857250"/>
          </a:xfrm>
        </p:spPr>
        <p:txBody>
          <a:bodyPr>
            <a:normAutofit/>
          </a:bodyPr>
          <a:lstStyle/>
          <a:p>
            <a:pPr algn="l"/>
            <a:r>
              <a:rPr lang="en-US" sz="3000" b="1" dirty="0" smtClean="0">
                <a:solidFill>
                  <a:srgbClr val="12252D"/>
                </a:solidFill>
                <a:latin typeface="Raleway" charset="0"/>
                <a:ea typeface="Raleway" charset="0"/>
                <a:cs typeface="Raleway" charset="0"/>
              </a:rPr>
              <a:t>Sentiment Comparisons</a:t>
            </a:r>
            <a:endParaRPr lang="en-US" sz="3000" b="1" dirty="0">
              <a:solidFill>
                <a:srgbClr val="12252D"/>
              </a:solidFill>
              <a:latin typeface="Raleway" charset="0"/>
              <a:ea typeface="Raleway" charset="0"/>
              <a:cs typeface="Raleway"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153" y="1341097"/>
            <a:ext cx="422033" cy="42203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756" y="1371042"/>
            <a:ext cx="445444" cy="362143"/>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841" y="1360304"/>
            <a:ext cx="544834" cy="383618"/>
          </a:xfrm>
          <a:prstGeom prst="rect">
            <a:avLst/>
          </a:prstGeom>
        </p:spPr>
      </p:pic>
      <p:pic>
        <p:nvPicPr>
          <p:cNvPr id="7" name="Picture 6"/>
          <p:cNvPicPr>
            <a:picLocks noChangeAspect="1"/>
          </p:cNvPicPr>
          <p:nvPr/>
        </p:nvPicPr>
        <p:blipFill>
          <a:blip r:embed="rId7"/>
          <a:stretch>
            <a:fillRect/>
          </a:stretch>
        </p:blipFill>
        <p:spPr>
          <a:xfrm>
            <a:off x="582797" y="1090951"/>
            <a:ext cx="4339172" cy="3007752"/>
          </a:xfrm>
          <a:prstGeom prst="rect">
            <a:avLst/>
          </a:prstGeom>
        </p:spPr>
      </p:pic>
      <p:sp>
        <p:nvSpPr>
          <p:cNvPr id="2" name="TextBox 1"/>
          <p:cNvSpPr txBox="1"/>
          <p:nvPr/>
        </p:nvSpPr>
        <p:spPr>
          <a:xfrm>
            <a:off x="5369786" y="1851296"/>
            <a:ext cx="3276778" cy="2462213"/>
          </a:xfrm>
          <a:prstGeom prst="rect">
            <a:avLst/>
          </a:prstGeom>
          <a:noFill/>
        </p:spPr>
        <p:txBody>
          <a:bodyPr wrap="square" rtlCol="0">
            <a:spAutoFit/>
          </a:bodyPr>
          <a:lstStyle/>
          <a:p>
            <a:r>
              <a:rPr lang="en-US" sz="1400" dirty="0">
                <a:solidFill>
                  <a:srgbClr val="12252D"/>
                </a:solidFill>
                <a:latin typeface="Trebuchet MS"/>
                <a:cs typeface="Trebuchet MS"/>
              </a:rPr>
              <a:t>Facebook (dark blue) and Twitter (light blue) have strikingly similar sentiment</a:t>
            </a:r>
            <a:r>
              <a:rPr lang="en-US" sz="1400" dirty="0" smtClean="0">
                <a:solidFill>
                  <a:srgbClr val="12252D"/>
                </a:solidFill>
                <a:latin typeface="Trebuchet MS"/>
                <a:cs typeface="Trebuchet MS"/>
              </a:rPr>
              <a:t>.</a:t>
            </a:r>
          </a:p>
          <a:p>
            <a:endParaRPr lang="en-US" sz="1400" dirty="0">
              <a:solidFill>
                <a:srgbClr val="12252D"/>
              </a:solidFill>
              <a:latin typeface="Trebuchet MS"/>
              <a:cs typeface="Trebuchet MS"/>
            </a:endParaRPr>
          </a:p>
          <a:p>
            <a:r>
              <a:rPr lang="en-US" sz="1400" dirty="0">
                <a:solidFill>
                  <a:srgbClr val="12252D"/>
                </a:solidFill>
                <a:latin typeface="Trebuchet MS"/>
                <a:cs typeface="Trebuchet MS"/>
              </a:rPr>
              <a:t>The sentiments on YouTube (red) are more negative than either Facebook or Twitter</a:t>
            </a:r>
            <a:r>
              <a:rPr lang="en-US" sz="1400" dirty="0" smtClean="0">
                <a:solidFill>
                  <a:srgbClr val="12252D"/>
                </a:solidFill>
                <a:latin typeface="Trebuchet MS"/>
                <a:cs typeface="Trebuchet MS"/>
              </a:rPr>
              <a:t>.</a:t>
            </a:r>
          </a:p>
          <a:p>
            <a:endParaRPr lang="en-US" sz="1400" dirty="0">
              <a:solidFill>
                <a:srgbClr val="12252D"/>
              </a:solidFill>
              <a:latin typeface="Trebuchet MS"/>
              <a:cs typeface="Trebuchet MS"/>
            </a:endParaRPr>
          </a:p>
          <a:p>
            <a:r>
              <a:rPr lang="en-US" sz="1400" dirty="0">
                <a:solidFill>
                  <a:srgbClr val="12252D"/>
                </a:solidFill>
                <a:latin typeface="Trebuchet MS"/>
                <a:cs typeface="Trebuchet MS"/>
              </a:rPr>
              <a:t>This may be due to the increased anonymity afforded by YouTube.</a:t>
            </a:r>
          </a:p>
          <a:p>
            <a:endParaRPr lang="en-US" sz="1400" dirty="0">
              <a:solidFill>
                <a:srgbClr val="12252D"/>
              </a:solidFill>
              <a:latin typeface="Gill Sans Light"/>
              <a:cs typeface="Gill Sans Light"/>
            </a:endParaRPr>
          </a:p>
        </p:txBody>
      </p:sp>
    </p:spTree>
    <p:extLst>
      <p:ext uri="{BB962C8B-B14F-4D97-AF65-F5344CB8AC3E}">
        <p14:creationId xmlns:p14="http://schemas.microsoft.com/office/powerpoint/2010/main" val="6789337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457200" y="75887"/>
            <a:ext cx="8153400" cy="819463"/>
          </a:xfrm>
        </p:spPr>
        <p:txBody>
          <a:bodyPr>
            <a:normAutofit/>
          </a:bodyPr>
          <a:lstStyle/>
          <a:p>
            <a:pPr algn="l"/>
            <a:r>
              <a:rPr lang="en-US" sz="3000" b="1" dirty="0" smtClean="0">
                <a:solidFill>
                  <a:srgbClr val="12252D"/>
                </a:solidFill>
                <a:latin typeface="Raleway" charset="0"/>
                <a:ea typeface="Raleway" charset="0"/>
                <a:cs typeface="Raleway" charset="0"/>
              </a:rPr>
              <a:t>“Why I Quit the Army”</a:t>
            </a:r>
            <a:endParaRPr lang="en-US" sz="3000" b="1" dirty="0">
              <a:solidFill>
                <a:srgbClr val="12252D"/>
              </a:solidFill>
              <a:latin typeface="Raleway" charset="0"/>
              <a:ea typeface="Raleway" charset="0"/>
              <a:cs typeface="Raleway"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971237"/>
            <a:ext cx="541116" cy="381000"/>
          </a:xfrm>
          <a:prstGeom prst="rect">
            <a:avLst/>
          </a:prstGeom>
        </p:spPr>
      </p:pic>
      <p:sp>
        <p:nvSpPr>
          <p:cNvPr id="2" name="TextBox 1"/>
          <p:cNvSpPr txBox="1"/>
          <p:nvPr/>
        </p:nvSpPr>
        <p:spPr>
          <a:xfrm>
            <a:off x="640773" y="1448365"/>
            <a:ext cx="2056250" cy="2677656"/>
          </a:xfrm>
          <a:prstGeom prst="rect">
            <a:avLst/>
          </a:prstGeom>
          <a:noFill/>
        </p:spPr>
        <p:txBody>
          <a:bodyPr wrap="square" rtlCol="0">
            <a:spAutoFit/>
          </a:bodyPr>
          <a:lstStyle/>
          <a:p>
            <a:r>
              <a:rPr lang="en-US" sz="1400" dirty="0">
                <a:latin typeface="Trebuchet MS"/>
                <a:cs typeface="Trebuchet MS"/>
              </a:rPr>
              <a:t>Identified 6 videos with titles related to Soldiers leaving the Army</a:t>
            </a:r>
            <a:r>
              <a:rPr lang="en-US" sz="1400" dirty="0" smtClean="0">
                <a:latin typeface="Trebuchet MS"/>
                <a:cs typeface="Trebuchet MS"/>
              </a:rPr>
              <a:t>.</a:t>
            </a:r>
            <a:br>
              <a:rPr lang="en-US" sz="1400" dirty="0" smtClean="0">
                <a:latin typeface="Trebuchet MS"/>
                <a:cs typeface="Trebuchet MS"/>
              </a:rPr>
            </a:br>
            <a:endParaRPr lang="en-US" sz="1400" dirty="0">
              <a:latin typeface="Trebuchet MS"/>
              <a:cs typeface="Trebuchet MS"/>
            </a:endParaRPr>
          </a:p>
          <a:p>
            <a:r>
              <a:rPr lang="en-US" sz="1400" dirty="0">
                <a:latin typeface="Trebuchet MS"/>
                <a:cs typeface="Trebuchet MS"/>
              </a:rPr>
              <a:t>Analyzed the word frequencies and correlations between selected relevant words in the comments of these videos.</a:t>
            </a:r>
          </a:p>
          <a:p>
            <a:endParaRPr lang="en-US" sz="1400" dirty="0">
              <a:latin typeface="Gill Sans Light"/>
              <a:cs typeface="Gill Sans Light"/>
            </a:endParaRPr>
          </a:p>
        </p:txBody>
      </p:sp>
      <p:pic>
        <p:nvPicPr>
          <p:cNvPr id="25" name="Picture 24"/>
          <p:cNvPicPr>
            <a:picLocks noChangeAspect="1"/>
          </p:cNvPicPr>
          <p:nvPr/>
        </p:nvPicPr>
        <p:blipFill>
          <a:blip r:embed="rId5"/>
          <a:stretch>
            <a:fillRect/>
          </a:stretch>
        </p:blipFill>
        <p:spPr>
          <a:xfrm>
            <a:off x="2697023" y="858579"/>
            <a:ext cx="3697567" cy="3672185"/>
          </a:xfrm>
          <a:prstGeom prst="rect">
            <a:avLst/>
          </a:prstGeom>
        </p:spPr>
      </p:pic>
      <p:pic>
        <p:nvPicPr>
          <p:cNvPr id="26" name="Picture 25"/>
          <p:cNvPicPr>
            <a:picLocks noChangeAspect="1"/>
          </p:cNvPicPr>
          <p:nvPr/>
        </p:nvPicPr>
        <p:blipFill>
          <a:blip r:embed="rId6"/>
          <a:stretch>
            <a:fillRect/>
          </a:stretch>
        </p:blipFill>
        <p:spPr>
          <a:xfrm>
            <a:off x="6530400" y="1482478"/>
            <a:ext cx="1990463" cy="2184934"/>
          </a:xfrm>
          <a:prstGeom prst="rect">
            <a:avLst/>
          </a:prstGeom>
        </p:spPr>
      </p:pic>
    </p:spTree>
    <p:extLst>
      <p:ext uri="{BB962C8B-B14F-4D97-AF65-F5344CB8AC3E}">
        <p14:creationId xmlns:p14="http://schemas.microsoft.com/office/powerpoint/2010/main" val="3987038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457200" y="57150"/>
            <a:ext cx="7924800" cy="857250"/>
          </a:xfrm>
        </p:spPr>
        <p:txBody>
          <a:bodyPr>
            <a:normAutofit/>
          </a:bodyPr>
          <a:lstStyle/>
          <a:p>
            <a:pPr algn="l"/>
            <a:r>
              <a:rPr lang="en-US" sz="3000" b="1" dirty="0" smtClean="0">
                <a:solidFill>
                  <a:srgbClr val="12252D"/>
                </a:solidFill>
                <a:latin typeface="Raleway" charset="0"/>
                <a:ea typeface="Raleway" charset="0"/>
                <a:cs typeface="Raleway" charset="0"/>
              </a:rPr>
              <a:t>Identifying Policy Changes Over Time</a:t>
            </a:r>
            <a:endParaRPr lang="en-US" sz="3000" b="1" dirty="0">
              <a:solidFill>
                <a:srgbClr val="12252D"/>
              </a:solidFill>
              <a:latin typeface="Raleway" charset="0"/>
              <a:ea typeface="Raleway" charset="0"/>
              <a:cs typeface="Raleway" charset="0"/>
            </a:endParaRPr>
          </a:p>
        </p:txBody>
      </p:sp>
      <p:sp>
        <p:nvSpPr>
          <p:cNvPr id="2" name="TextBox 1"/>
          <p:cNvSpPr txBox="1"/>
          <p:nvPr/>
        </p:nvSpPr>
        <p:spPr>
          <a:xfrm>
            <a:off x="914399" y="875051"/>
            <a:ext cx="8077201" cy="830997"/>
          </a:xfrm>
          <a:prstGeom prst="rect">
            <a:avLst/>
          </a:prstGeom>
          <a:noFill/>
        </p:spPr>
        <p:txBody>
          <a:bodyPr wrap="square" rtlCol="0">
            <a:spAutoFit/>
          </a:bodyPr>
          <a:lstStyle/>
          <a:p>
            <a:pPr marL="742950" lvl="1" indent="-285750">
              <a:buFont typeface="Arial"/>
              <a:buChar char="•"/>
            </a:pPr>
            <a:r>
              <a:rPr lang="en-US" sz="1200" dirty="0">
                <a:latin typeface="Trebuchet MS"/>
                <a:cs typeface="Trebuchet MS"/>
              </a:rPr>
              <a:t>The daily frequency of each word from 2014 to present was counted.</a:t>
            </a:r>
          </a:p>
          <a:p>
            <a:pPr marL="742950" lvl="1" indent="-285750">
              <a:buFont typeface="Arial"/>
              <a:buChar char="•"/>
            </a:pPr>
            <a:r>
              <a:rPr lang="en-US" sz="1200" dirty="0">
                <a:latin typeface="Trebuchet MS"/>
                <a:cs typeface="Trebuchet MS"/>
              </a:rPr>
              <a:t>The spikes relevant to specific policies introduced/changed during the same period were </a:t>
            </a:r>
            <a:r>
              <a:rPr lang="en-US" sz="1200" dirty="0" smtClean="0">
                <a:latin typeface="Trebuchet MS"/>
                <a:cs typeface="Trebuchet MS"/>
              </a:rPr>
              <a:t>identified. </a:t>
            </a:r>
          </a:p>
          <a:p>
            <a:pPr marL="742950" lvl="1" indent="-285750">
              <a:buFont typeface="Arial"/>
              <a:buChar char="•"/>
            </a:pPr>
            <a:r>
              <a:rPr lang="en-US" sz="1200" dirty="0" smtClean="0">
                <a:latin typeface="Trebuchet MS"/>
                <a:cs typeface="Trebuchet MS"/>
              </a:rPr>
              <a:t>As illustration, below plots display the </a:t>
            </a:r>
            <a:r>
              <a:rPr lang="en-US" sz="1200" dirty="0">
                <a:latin typeface="Trebuchet MS"/>
                <a:cs typeface="Trebuchet MS"/>
              </a:rPr>
              <a:t>frequency of the word </a:t>
            </a:r>
            <a:r>
              <a:rPr lang="en-US" sz="1200" b="1" dirty="0">
                <a:latin typeface="Trebuchet MS"/>
                <a:cs typeface="Trebuchet MS"/>
              </a:rPr>
              <a:t>“WEAR” </a:t>
            </a:r>
            <a:r>
              <a:rPr lang="en-US" sz="1200" dirty="0">
                <a:latin typeface="Trebuchet MS"/>
                <a:cs typeface="Trebuchet MS"/>
              </a:rPr>
              <a:t>on Facebook and Twitter; the peaks correspond to the dates of uniform policies. </a:t>
            </a:r>
          </a:p>
        </p:txBody>
      </p:sp>
      <p:pic>
        <p:nvPicPr>
          <p:cNvPr id="8" name="Picture 7"/>
          <p:cNvPicPr>
            <a:picLocks noChangeAspect="1"/>
          </p:cNvPicPr>
          <p:nvPr/>
        </p:nvPicPr>
        <p:blipFill>
          <a:blip r:embed="rId4"/>
          <a:stretch>
            <a:fillRect/>
          </a:stretch>
        </p:blipFill>
        <p:spPr>
          <a:xfrm>
            <a:off x="24622224" y="29674316"/>
            <a:ext cx="10461987" cy="5817733"/>
          </a:xfrm>
          <a:prstGeom prst="rect">
            <a:avLst/>
          </a:prstGeom>
        </p:spPr>
      </p:pic>
      <p:sp>
        <p:nvSpPr>
          <p:cNvPr id="9" name="TextBox 8"/>
          <p:cNvSpPr txBox="1"/>
          <p:nvPr/>
        </p:nvSpPr>
        <p:spPr>
          <a:xfrm>
            <a:off x="15087600" y="22459950"/>
            <a:ext cx="17838666"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The daily frequency of each word from 2014 to present was counted.</a:t>
            </a:r>
          </a:p>
          <a:p>
            <a:pPr marL="457200" indent="-457200">
              <a:buFont typeface="Arial"/>
              <a:buChar char="•"/>
            </a:pPr>
            <a:r>
              <a:rPr lang="en-US" sz="3000" dirty="0" smtClean="0">
                <a:latin typeface="Trebuchet MS"/>
                <a:cs typeface="Trebuchet MS"/>
              </a:rPr>
              <a:t>The spikes relevant to specific policies introduced/changed during the same period were identified.</a:t>
            </a:r>
          </a:p>
        </p:txBody>
      </p:sp>
      <p:grpSp>
        <p:nvGrpSpPr>
          <p:cNvPr id="10" name="Group 9"/>
          <p:cNvGrpSpPr/>
          <p:nvPr/>
        </p:nvGrpSpPr>
        <p:grpSpPr>
          <a:xfrm>
            <a:off x="1217078" y="1808188"/>
            <a:ext cx="7393522" cy="2646105"/>
            <a:chOff x="16434151" y="29382270"/>
            <a:chExt cx="18650096" cy="6161034"/>
          </a:xfrm>
        </p:grpSpPr>
        <p:pic>
          <p:nvPicPr>
            <p:cNvPr id="11" name="Picture 10"/>
            <p:cNvPicPr>
              <a:picLocks noChangeAspect="1"/>
            </p:cNvPicPr>
            <p:nvPr/>
          </p:nvPicPr>
          <p:blipFill>
            <a:blip r:embed="rId5"/>
            <a:stretch>
              <a:fillRect/>
            </a:stretch>
          </p:blipFill>
          <p:spPr>
            <a:xfrm>
              <a:off x="16434151" y="29491588"/>
              <a:ext cx="8205721" cy="6051716"/>
            </a:xfrm>
            <a:prstGeom prst="rect">
              <a:avLst/>
            </a:prstGeom>
          </p:spPr>
        </p:pic>
        <p:sp>
          <p:nvSpPr>
            <p:cNvPr id="12" name="TextBox 11"/>
            <p:cNvSpPr txBox="1"/>
            <p:nvPr/>
          </p:nvSpPr>
          <p:spPr>
            <a:xfrm>
              <a:off x="24443790" y="30415549"/>
              <a:ext cx="3093767" cy="553998"/>
            </a:xfrm>
            <a:prstGeom prst="rect">
              <a:avLst/>
            </a:prstGeom>
            <a:noFill/>
          </p:spPr>
          <p:txBody>
            <a:bodyPr wrap="square" rtlCol="0">
              <a:spAutoFit/>
            </a:bodyPr>
            <a:lstStyle/>
            <a:p>
              <a:pPr marL="457200" indent="-457200">
                <a:buFont typeface="Arial"/>
                <a:buChar char="•"/>
              </a:pPr>
              <a:r>
                <a:rPr lang="en-US" sz="3000" dirty="0" smtClean="0">
                  <a:solidFill>
                    <a:srgbClr val="FF0000"/>
                  </a:solidFill>
                  <a:latin typeface="Trebuchet MS"/>
                  <a:cs typeface="Trebuchet MS"/>
                </a:rPr>
                <a:t>???</a:t>
              </a:r>
            </a:p>
          </p:txBody>
        </p:sp>
        <p:sp>
          <p:nvSpPr>
            <p:cNvPr id="13" name="Rectangle 12"/>
            <p:cNvSpPr/>
            <p:nvPr/>
          </p:nvSpPr>
          <p:spPr>
            <a:xfrm>
              <a:off x="25349945" y="29723920"/>
              <a:ext cx="914243" cy="806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p:nvPr/>
          </p:nvSpPr>
          <p:spPr>
            <a:xfrm>
              <a:off x="25503658" y="29534517"/>
              <a:ext cx="449462" cy="101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H="1">
              <a:off x="21060682" y="30586876"/>
              <a:ext cx="3338077" cy="19634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9677928" y="31348717"/>
              <a:ext cx="4720831" cy="1356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2882326" y="32138518"/>
              <a:ext cx="1267249" cy="2326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a:stretch>
              <a:fillRect/>
            </a:stretch>
          </p:blipFill>
          <p:spPr>
            <a:xfrm>
              <a:off x="24622250" y="29674341"/>
              <a:ext cx="10461997" cy="5817738"/>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t="4704"/>
            <a:stretch/>
          </p:blipFill>
          <p:spPr>
            <a:xfrm>
              <a:off x="24718980" y="29382270"/>
              <a:ext cx="2863609" cy="1304909"/>
            </a:xfrm>
            <a:prstGeom prst="rect">
              <a:avLst/>
            </a:prstGeom>
          </p:spPr>
        </p:pic>
        <p:pic>
          <p:nvPicPr>
            <p:cNvPr id="20" name="Picture 19"/>
            <p:cNvPicPr>
              <a:picLocks noChangeAspect="1"/>
            </p:cNvPicPr>
            <p:nvPr/>
          </p:nvPicPr>
          <p:blipFill>
            <a:blip r:embed="rId7"/>
            <a:stretch>
              <a:fillRect/>
            </a:stretch>
          </p:blipFill>
          <p:spPr>
            <a:xfrm>
              <a:off x="24398759" y="30213087"/>
              <a:ext cx="5165566" cy="747574"/>
            </a:xfrm>
            <a:prstGeom prst="rect">
              <a:avLst/>
            </a:prstGeom>
          </p:spPr>
        </p:pic>
        <p:pic>
          <p:nvPicPr>
            <p:cNvPr id="21" name="Picture 20"/>
            <p:cNvPicPr>
              <a:picLocks noChangeAspect="1"/>
            </p:cNvPicPr>
            <p:nvPr/>
          </p:nvPicPr>
          <p:blipFill>
            <a:blip r:embed="rId8"/>
            <a:stretch>
              <a:fillRect/>
            </a:stretch>
          </p:blipFill>
          <p:spPr>
            <a:xfrm>
              <a:off x="24398759" y="31003962"/>
              <a:ext cx="4816104" cy="689508"/>
            </a:xfrm>
            <a:prstGeom prst="rect">
              <a:avLst/>
            </a:prstGeom>
          </p:spPr>
        </p:pic>
        <p:cxnSp>
          <p:nvCxnSpPr>
            <p:cNvPr id="22" name="Straight Arrow Connector 21"/>
            <p:cNvCxnSpPr/>
            <p:nvPr/>
          </p:nvCxnSpPr>
          <p:spPr>
            <a:xfrm flipV="1">
              <a:off x="27582587" y="30006775"/>
              <a:ext cx="6643817" cy="27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564325" y="30586873"/>
              <a:ext cx="413625" cy="8317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806812" y="31693468"/>
              <a:ext cx="1633754" cy="414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0218" y="31982300"/>
              <a:ext cx="3085546" cy="482269"/>
            </a:xfrm>
            <a:prstGeom prst="rect">
              <a:avLst/>
            </a:prstGeom>
          </p:spPr>
        </p:pic>
        <p:cxnSp>
          <p:nvCxnSpPr>
            <p:cNvPr id="28" name="Straight Arrow Connector 27"/>
            <p:cNvCxnSpPr/>
            <p:nvPr/>
          </p:nvCxnSpPr>
          <p:spPr>
            <a:xfrm flipH="1" flipV="1">
              <a:off x="24149572" y="29892022"/>
              <a:ext cx="569408" cy="142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4852951" y="29407671"/>
              <a:ext cx="1411237" cy="253846"/>
            </a:xfrm>
            <a:prstGeom prst="rect">
              <a:avLst/>
            </a:prstGeom>
            <a:no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0" name="Picture 29"/>
            <p:cNvPicPr>
              <a:picLocks noChangeAspect="1"/>
            </p:cNvPicPr>
            <p:nvPr/>
          </p:nvPicPr>
          <p:blipFill rotWithShape="1">
            <a:blip r:embed="rId10">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val="0"/>
                </a:ext>
              </a:extLst>
            </a:blip>
            <a:srcRect t="4704" b="75806"/>
            <a:stretch/>
          </p:blipFill>
          <p:spPr>
            <a:xfrm>
              <a:off x="24718980" y="29401073"/>
              <a:ext cx="2863609" cy="266883"/>
            </a:xfrm>
            <a:prstGeom prst="rect">
              <a:avLst/>
            </a:prstGeom>
          </p:spPr>
        </p:pic>
        <p:pic>
          <p:nvPicPr>
            <p:cNvPr id="31" name="Picture 30"/>
            <p:cNvPicPr>
              <a:picLocks noChangeAspect="1"/>
            </p:cNvPicPr>
            <p:nvPr/>
          </p:nvPicPr>
          <p:blipFill rotWithShape="1">
            <a:blip r:embed="rId12">
              <a:extLst>
                <a:ext uri="{BEBA8EAE-BF5A-486C-A8C5-ECC9F3942E4B}">
                  <a14:imgProps xmlns:a14="http://schemas.microsoft.com/office/drawing/2010/main">
                    <a14:imgLayer r:embed="rId13">
                      <a14:imgEffect>
                        <a14:artisticBlur radius="21"/>
                      </a14:imgEffect>
                    </a14:imgLayer>
                  </a14:imgProps>
                </a:ext>
                <a:ext uri="{28A0092B-C50C-407E-A947-70E740481C1C}">
                  <a14:useLocalDpi xmlns:a14="http://schemas.microsoft.com/office/drawing/2010/main" val="0"/>
                </a:ext>
              </a:extLst>
            </a:blip>
            <a:srcRect t="25355" r="44254" b="65016"/>
            <a:stretch/>
          </p:blipFill>
          <p:spPr>
            <a:xfrm>
              <a:off x="24687850" y="29675093"/>
              <a:ext cx="1596355" cy="131852"/>
            </a:xfrm>
            <a:prstGeom prst="rect">
              <a:avLst/>
            </a:prstGeom>
          </p:spPr>
        </p:pic>
        <p:sp>
          <p:nvSpPr>
            <p:cNvPr id="32" name="Rectangle 31"/>
            <p:cNvSpPr/>
            <p:nvPr/>
          </p:nvSpPr>
          <p:spPr>
            <a:xfrm>
              <a:off x="20599422" y="29516975"/>
              <a:ext cx="461260" cy="14453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26033" y="30225727"/>
              <a:ext cx="218817" cy="218818"/>
            </a:xfrm>
            <a:prstGeom prst="rect">
              <a:avLst/>
            </a:prstGeom>
          </p:spPr>
        </p:pic>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769812" y="30222262"/>
              <a:ext cx="369714" cy="300577"/>
            </a:xfrm>
            <a:prstGeom prst="rect">
              <a:avLst/>
            </a:prstGeom>
          </p:spPr>
        </p:pic>
      </p:grpSp>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9994" y="895350"/>
            <a:ext cx="422033" cy="422033"/>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2315" y="1547221"/>
            <a:ext cx="431589" cy="350879"/>
          </a:xfrm>
          <a:prstGeom prst="rect">
            <a:avLst/>
          </a:prstGeom>
        </p:spPr>
      </p:pic>
    </p:spTree>
    <p:extLst>
      <p:ext uri="{BB962C8B-B14F-4D97-AF65-F5344CB8AC3E}">
        <p14:creationId xmlns:p14="http://schemas.microsoft.com/office/powerpoint/2010/main" val="16405443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4" name="Title 3"/>
          <p:cNvSpPr>
            <a:spLocks noGrp="1"/>
          </p:cNvSpPr>
          <p:nvPr>
            <p:ph type="title"/>
          </p:nvPr>
        </p:nvSpPr>
        <p:spPr>
          <a:xfrm>
            <a:off x="762000" y="1504950"/>
            <a:ext cx="7772400" cy="1905000"/>
          </a:xfrm>
        </p:spPr>
        <p:txBody>
          <a:bodyPr>
            <a:normAutofit/>
          </a:bodyPr>
          <a:lstStyle/>
          <a:p>
            <a:pPr algn="ctr"/>
            <a:r>
              <a:rPr lang="en-US" sz="3100" dirty="0" smtClean="0">
                <a:solidFill>
                  <a:srgbClr val="5D89B4"/>
                </a:solidFill>
                <a:latin typeface="Raleway" charset="0"/>
                <a:ea typeface="Raleway" charset="0"/>
                <a:cs typeface="Raleway" charset="0"/>
              </a:rPr>
              <a:t>School Assignment Policies &amp; Race</a:t>
            </a:r>
            <a:r>
              <a:rPr lang="en-US" dirty="0" smtClean="0">
                <a:solidFill>
                  <a:srgbClr val="5D89B4"/>
                </a:solidFill>
                <a:latin typeface="Raleway" charset="0"/>
                <a:ea typeface="Raleway" charset="0"/>
                <a:cs typeface="Raleway" charset="0"/>
              </a:rPr>
              <a:t/>
            </a:r>
            <a:br>
              <a:rPr lang="en-US" dirty="0" smtClean="0">
                <a:solidFill>
                  <a:srgbClr val="5D89B4"/>
                </a:solidFill>
                <a:latin typeface="Raleway" charset="0"/>
                <a:ea typeface="Raleway" charset="0"/>
                <a:cs typeface="Raleway" charset="0"/>
              </a:rPr>
            </a:br>
            <a:r>
              <a:rPr lang="en-US" sz="2200" dirty="0" smtClean="0">
                <a:solidFill>
                  <a:srgbClr val="5D89B4"/>
                </a:solidFill>
                <a:latin typeface="Raleway" charset="0"/>
                <a:ea typeface="Raleway" charset="0"/>
                <a:cs typeface="Raleway" charset="0"/>
              </a:rPr>
              <a:t>A comparison of Jefferson county &amp;</a:t>
            </a:r>
            <a:br>
              <a:rPr lang="en-US" sz="2200" dirty="0" smtClean="0">
                <a:solidFill>
                  <a:srgbClr val="5D89B4"/>
                </a:solidFill>
                <a:latin typeface="Raleway" charset="0"/>
                <a:ea typeface="Raleway" charset="0"/>
                <a:cs typeface="Raleway" charset="0"/>
              </a:rPr>
            </a:br>
            <a:r>
              <a:rPr lang="en-US" sz="2200" dirty="0" err="1" smtClean="0">
                <a:solidFill>
                  <a:srgbClr val="5D89B4"/>
                </a:solidFill>
                <a:latin typeface="Raleway" charset="0"/>
                <a:ea typeface="Raleway" charset="0"/>
                <a:cs typeface="Raleway" charset="0"/>
              </a:rPr>
              <a:t>mecklenburg</a:t>
            </a:r>
            <a:r>
              <a:rPr lang="en-US" sz="2200" dirty="0" smtClean="0">
                <a:solidFill>
                  <a:srgbClr val="5D89B4"/>
                </a:solidFill>
                <a:latin typeface="Raleway" charset="0"/>
                <a:ea typeface="Raleway" charset="0"/>
                <a:cs typeface="Raleway" charset="0"/>
              </a:rPr>
              <a:t> county school districts</a:t>
            </a:r>
            <a:r>
              <a:rPr lang="en-US" dirty="0" smtClean="0">
                <a:solidFill>
                  <a:srgbClr val="5D89B4"/>
                </a:solidFill>
                <a:latin typeface="Raleway" charset="0"/>
                <a:ea typeface="Raleway" charset="0"/>
                <a:cs typeface="Raleway" charset="0"/>
              </a:rPr>
              <a:t/>
            </a:r>
            <a:br>
              <a:rPr lang="en-US" dirty="0" smtClean="0">
                <a:solidFill>
                  <a:srgbClr val="5D89B4"/>
                </a:solidFill>
                <a:latin typeface="Raleway" charset="0"/>
                <a:ea typeface="Raleway" charset="0"/>
                <a:cs typeface="Raleway" charset="0"/>
              </a:rPr>
            </a:b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8058939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3" name="Shape 63"/>
          <p:cNvSpPr txBox="1">
            <a:spLocks noGrp="1"/>
          </p:cNvSpPr>
          <p:nvPr>
            <p:ph type="title"/>
          </p:nvPr>
        </p:nvSpPr>
        <p:spPr>
          <a:xfrm>
            <a:off x="457200" y="57150"/>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Policy Review</a:t>
            </a:r>
            <a:endParaRPr lang="en-US" sz="3000" b="1" dirty="0">
              <a:solidFill>
                <a:srgbClr val="12252D"/>
              </a:solidFill>
              <a:latin typeface="Raleway" charset="0"/>
              <a:ea typeface="Raleway" charset="0"/>
              <a:cs typeface="Raleway" charset="0"/>
            </a:endParaRPr>
          </a:p>
        </p:txBody>
      </p:sp>
      <p:sp>
        <p:nvSpPr>
          <p:cNvPr id="3" name="Text Placeholder 2"/>
          <p:cNvSpPr>
            <a:spLocks noGrp="1"/>
          </p:cNvSpPr>
          <p:nvPr>
            <p:ph type="body" idx="1"/>
          </p:nvPr>
        </p:nvSpPr>
        <p:spPr>
          <a:xfrm>
            <a:off x="685800" y="895350"/>
            <a:ext cx="4040188" cy="479822"/>
          </a:xfrm>
        </p:spPr>
        <p:txBody>
          <a:bodyPr/>
          <a:lstStyle/>
          <a:p>
            <a:r>
              <a:rPr lang="en-US" sz="2000" dirty="0" smtClean="0">
                <a:solidFill>
                  <a:srgbClr val="12252D"/>
                </a:solidFill>
                <a:latin typeface="Trebuchet MS" charset="0"/>
                <a:ea typeface="Trebuchet MS" charset="0"/>
                <a:cs typeface="Trebuchet MS" charset="0"/>
              </a:rPr>
              <a:t>Jefferson County	</a:t>
            </a:r>
            <a:endParaRPr lang="en-US" sz="2000" dirty="0">
              <a:solidFill>
                <a:srgbClr val="12252D"/>
              </a:solidFill>
              <a:latin typeface="Trebuchet MS" charset="0"/>
              <a:ea typeface="Trebuchet MS" charset="0"/>
              <a:cs typeface="Trebuchet MS" charset="0"/>
            </a:endParaRPr>
          </a:p>
        </p:txBody>
      </p:sp>
      <p:sp>
        <p:nvSpPr>
          <p:cNvPr id="4" name="Content Placeholder 3"/>
          <p:cNvSpPr>
            <a:spLocks noGrp="1"/>
          </p:cNvSpPr>
          <p:nvPr>
            <p:ph sz="half" idx="2"/>
          </p:nvPr>
        </p:nvSpPr>
        <p:spPr>
          <a:xfrm>
            <a:off x="685800" y="1375172"/>
            <a:ext cx="4191000" cy="2963466"/>
          </a:xfrm>
        </p:spPr>
        <p:txBody>
          <a:bodyPr>
            <a:normAutofit fontScale="25000" lnSpcReduction="20000"/>
          </a:bodyPr>
          <a:lstStyle/>
          <a:p>
            <a:pPr marL="0" indent="0">
              <a:lnSpc>
                <a:spcPct val="120000"/>
              </a:lnSpc>
              <a:buNone/>
            </a:pPr>
            <a:r>
              <a:rPr lang="en-US" sz="6400" b="1" dirty="0">
                <a:solidFill>
                  <a:srgbClr val="12252D"/>
                </a:solidFill>
                <a:latin typeface="Trebuchet MS" charset="0"/>
                <a:ea typeface="Trebuchet MS" charset="0"/>
                <a:cs typeface="Trebuchet MS" charset="0"/>
              </a:rPr>
              <a:t>1975: </a:t>
            </a:r>
            <a:r>
              <a:rPr lang="en-US" sz="6000" dirty="0">
                <a:solidFill>
                  <a:srgbClr val="12252D"/>
                </a:solidFill>
                <a:latin typeface="Trebuchet MS" charset="0"/>
                <a:ea typeface="Trebuchet MS" charset="0"/>
                <a:cs typeface="Trebuchet MS" charset="0"/>
              </a:rPr>
              <a:t>Kentucky Board of Education mandates a race-based busing system to promote desegregation. </a:t>
            </a:r>
            <a:endParaRPr lang="en-US" sz="6000" dirty="0" smtClean="0">
              <a:solidFill>
                <a:srgbClr val="12252D"/>
              </a:solidFill>
              <a:latin typeface="Trebuchet MS" charset="0"/>
              <a:ea typeface="Trebuchet MS" charset="0"/>
              <a:cs typeface="Trebuchet MS" charset="0"/>
            </a:endParaRPr>
          </a:p>
          <a:p>
            <a:pPr marL="0" indent="0">
              <a:lnSpc>
                <a:spcPct val="120000"/>
              </a:lnSpc>
              <a:buNone/>
            </a:pPr>
            <a:endParaRPr lang="en-US" sz="6400" b="1" dirty="0">
              <a:solidFill>
                <a:srgbClr val="12252D"/>
              </a:solidFill>
              <a:latin typeface="Trebuchet MS" charset="0"/>
              <a:ea typeface="Trebuchet MS" charset="0"/>
              <a:cs typeface="Trebuchet MS" charset="0"/>
            </a:endParaRPr>
          </a:p>
          <a:p>
            <a:pPr marL="0" indent="0">
              <a:lnSpc>
                <a:spcPct val="120000"/>
              </a:lnSpc>
              <a:buNone/>
            </a:pPr>
            <a:r>
              <a:rPr lang="en-US" sz="6400" b="1" dirty="0">
                <a:solidFill>
                  <a:srgbClr val="12252D"/>
                </a:solidFill>
                <a:latin typeface="Trebuchet MS" charset="0"/>
                <a:ea typeface="Trebuchet MS" charset="0"/>
                <a:cs typeface="Trebuchet MS" charset="0"/>
              </a:rPr>
              <a:t>2007:</a:t>
            </a:r>
            <a:r>
              <a:rPr lang="en-US" sz="6400" i="1" dirty="0">
                <a:solidFill>
                  <a:srgbClr val="12252D"/>
                </a:solidFill>
                <a:latin typeface="Trebuchet MS" charset="0"/>
                <a:ea typeface="Trebuchet MS" charset="0"/>
                <a:cs typeface="Trebuchet MS" charset="0"/>
              </a:rPr>
              <a:t> </a:t>
            </a:r>
            <a:r>
              <a:rPr lang="en-US" sz="6000" i="1" dirty="0">
                <a:solidFill>
                  <a:srgbClr val="12252D"/>
                </a:solidFill>
                <a:latin typeface="Trebuchet MS" charset="0"/>
                <a:ea typeface="Trebuchet MS" charset="0"/>
                <a:cs typeface="Trebuchet MS" charset="0"/>
              </a:rPr>
              <a:t>Meredith vs. Jefferson County Public School </a:t>
            </a:r>
            <a:r>
              <a:rPr lang="en-US" sz="6000" dirty="0">
                <a:solidFill>
                  <a:srgbClr val="12252D"/>
                </a:solidFill>
                <a:latin typeface="Trebuchet MS" charset="0"/>
                <a:ea typeface="Trebuchet MS" charset="0"/>
                <a:cs typeface="Trebuchet MS" charset="0"/>
              </a:rPr>
              <a:t>: Deemed unconstitutional to integrate schools solely on the basis of race. A new plan that aspires to create integrated clusters on the basis of income, family education level, and percent whiteness was developed and is currently in place.</a:t>
            </a:r>
          </a:p>
          <a:p>
            <a:pPr marL="338138" indent="0">
              <a:lnSpc>
                <a:spcPct val="120000"/>
              </a:lnSpc>
              <a:buNone/>
            </a:pPr>
            <a:endParaRPr lang="en-US" sz="6000" dirty="0">
              <a:solidFill>
                <a:srgbClr val="12252D"/>
              </a:solidFill>
            </a:endParaRPr>
          </a:p>
        </p:txBody>
      </p:sp>
      <p:sp>
        <p:nvSpPr>
          <p:cNvPr id="8" name="Text Placeholder 7"/>
          <p:cNvSpPr>
            <a:spLocks noGrp="1"/>
          </p:cNvSpPr>
          <p:nvPr>
            <p:ph type="body" sz="quarter" idx="3"/>
          </p:nvPr>
        </p:nvSpPr>
        <p:spPr>
          <a:xfrm>
            <a:off x="4797425" y="1139525"/>
            <a:ext cx="4041775" cy="479822"/>
          </a:xfrm>
        </p:spPr>
        <p:txBody>
          <a:bodyPr/>
          <a:lstStyle/>
          <a:p>
            <a:pPr algn="ctr"/>
            <a:r>
              <a:rPr lang="en-US" sz="1800" dirty="0" smtClean="0">
                <a:solidFill>
                  <a:srgbClr val="12252D"/>
                </a:solidFill>
                <a:latin typeface="Trebuchet MS" charset="0"/>
                <a:ea typeface="Trebuchet MS" charset="0"/>
                <a:cs typeface="Trebuchet MS" charset="0"/>
              </a:rPr>
              <a:t>Elementary School Clusters</a:t>
            </a:r>
            <a:endParaRPr lang="en-US" sz="1800" dirty="0">
              <a:solidFill>
                <a:srgbClr val="12252D"/>
              </a:solidFill>
              <a:latin typeface="Trebuchet MS" charset="0"/>
              <a:ea typeface="Trebuchet MS" charset="0"/>
              <a:cs typeface="Trebuchet MS" charset="0"/>
            </a:endParaRPr>
          </a:p>
        </p:txBody>
      </p:sp>
      <p:pic>
        <p:nvPicPr>
          <p:cNvPr id="15" name="Content Placeholder 14"/>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r="9505"/>
          <a:stretch/>
        </p:blipFill>
        <p:spPr>
          <a:xfrm>
            <a:off x="5105400" y="1613865"/>
            <a:ext cx="3657600" cy="2558085"/>
          </a:xfrm>
          <a:prstGeom prst="rect">
            <a:avLst/>
          </a:prstGeom>
        </p:spPr>
      </p:pic>
    </p:spTree>
    <p:extLst>
      <p:ext uri="{BB962C8B-B14F-4D97-AF65-F5344CB8AC3E}">
        <p14:creationId xmlns:p14="http://schemas.microsoft.com/office/powerpoint/2010/main" val="9188513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Policy Review Continued</a:t>
            </a:r>
            <a:endParaRPr lang="en-US" sz="3000" b="1" dirty="0">
              <a:solidFill>
                <a:srgbClr val="12252D"/>
              </a:solidFill>
              <a:latin typeface="Raleway" charset="0"/>
              <a:ea typeface="Raleway" charset="0"/>
              <a:cs typeface="Raleway" charset="0"/>
            </a:endParaRPr>
          </a:p>
        </p:txBody>
      </p:sp>
      <p:sp>
        <p:nvSpPr>
          <p:cNvPr id="3" name="Text Placeholder 2"/>
          <p:cNvSpPr>
            <a:spLocks noGrp="1"/>
          </p:cNvSpPr>
          <p:nvPr>
            <p:ph type="body" idx="1"/>
          </p:nvPr>
        </p:nvSpPr>
        <p:spPr>
          <a:xfrm>
            <a:off x="692419" y="859273"/>
            <a:ext cx="4040188" cy="479822"/>
          </a:xfrm>
        </p:spPr>
        <p:txBody>
          <a:bodyPr/>
          <a:lstStyle/>
          <a:p>
            <a:r>
              <a:rPr lang="en-US" sz="2000" dirty="0" smtClean="0">
                <a:solidFill>
                  <a:srgbClr val="12252D"/>
                </a:solidFill>
                <a:latin typeface="Trebuchet MS" charset="0"/>
                <a:ea typeface="Trebuchet MS" charset="0"/>
                <a:cs typeface="Trebuchet MS" charset="0"/>
              </a:rPr>
              <a:t>Mecklenburg County</a:t>
            </a:r>
            <a:endParaRPr lang="en-US" sz="2000" dirty="0">
              <a:solidFill>
                <a:srgbClr val="12252D"/>
              </a:solidFill>
              <a:latin typeface="Trebuchet MS" charset="0"/>
              <a:ea typeface="Trebuchet MS" charset="0"/>
              <a:cs typeface="Trebuchet MS" charset="0"/>
            </a:endParaRPr>
          </a:p>
        </p:txBody>
      </p:sp>
      <p:sp>
        <p:nvSpPr>
          <p:cNvPr id="4" name="Content Placeholder 3"/>
          <p:cNvSpPr>
            <a:spLocks noGrp="1"/>
          </p:cNvSpPr>
          <p:nvPr>
            <p:ph sz="half" idx="2"/>
          </p:nvPr>
        </p:nvSpPr>
        <p:spPr>
          <a:xfrm>
            <a:off x="697173" y="1428750"/>
            <a:ext cx="3962400" cy="2963466"/>
          </a:xfrm>
        </p:spPr>
        <p:txBody>
          <a:bodyPr>
            <a:noAutofit/>
          </a:bodyPr>
          <a:lstStyle/>
          <a:p>
            <a:pPr marL="0" indent="0">
              <a:buNone/>
            </a:pPr>
            <a:r>
              <a:rPr lang="en-US" sz="1600" b="1" dirty="0" smtClean="0">
                <a:latin typeface="Trebuchet MS" charset="0"/>
                <a:ea typeface="Trebuchet MS" charset="0"/>
                <a:cs typeface="Trebuchet MS" charset="0"/>
              </a:rPr>
              <a:t>1971:</a:t>
            </a:r>
            <a:r>
              <a:rPr lang="en-US" sz="1600" dirty="0" smtClean="0">
                <a:latin typeface="Trebuchet MS" charset="0"/>
                <a:ea typeface="Trebuchet MS" charset="0"/>
                <a:cs typeface="Trebuchet MS" charset="0"/>
              </a:rPr>
              <a:t> </a:t>
            </a:r>
            <a:r>
              <a:rPr lang="en-US" sz="1500" i="1" dirty="0">
                <a:latin typeface="Trebuchet MS" charset="0"/>
                <a:ea typeface="Trebuchet MS" charset="0"/>
                <a:cs typeface="Trebuchet MS" charset="0"/>
              </a:rPr>
              <a:t>Swann vs. Charlotte-Mecklenburg Board of Education</a:t>
            </a:r>
            <a:r>
              <a:rPr lang="en-US" sz="1500" dirty="0">
                <a:latin typeface="Trebuchet MS" charset="0"/>
                <a:ea typeface="Trebuchet MS" charset="0"/>
                <a:cs typeface="Trebuchet MS" charset="0"/>
              </a:rPr>
              <a:t>: The Supreme Court’s  first metropolitan wide desegregation decision. </a:t>
            </a:r>
            <a:endParaRPr lang="en-US" sz="1500" dirty="0" smtClean="0">
              <a:latin typeface="Trebuchet MS" charset="0"/>
              <a:ea typeface="Trebuchet MS" charset="0"/>
              <a:cs typeface="Trebuchet MS" charset="0"/>
            </a:endParaRPr>
          </a:p>
          <a:p>
            <a:pPr marL="0" indent="0">
              <a:buNone/>
            </a:pPr>
            <a:endParaRPr lang="en-US" sz="1600" dirty="0">
              <a:latin typeface="Trebuchet MS" charset="0"/>
              <a:ea typeface="Trebuchet MS" charset="0"/>
              <a:cs typeface="Trebuchet MS" charset="0"/>
            </a:endParaRPr>
          </a:p>
          <a:p>
            <a:pPr marL="0" indent="0">
              <a:buNone/>
            </a:pPr>
            <a:r>
              <a:rPr lang="en-US" sz="1600" b="1" dirty="0">
                <a:latin typeface="Trebuchet MS" charset="0"/>
                <a:ea typeface="Trebuchet MS" charset="0"/>
                <a:cs typeface="Trebuchet MS" charset="0"/>
              </a:rPr>
              <a:t>2002:</a:t>
            </a:r>
            <a:r>
              <a:rPr lang="en-US" sz="1600" dirty="0">
                <a:latin typeface="Trebuchet MS" charset="0"/>
                <a:ea typeface="Trebuchet MS" charset="0"/>
                <a:cs typeface="Trebuchet MS" charset="0"/>
              </a:rPr>
              <a:t> </a:t>
            </a:r>
            <a:r>
              <a:rPr lang="en-US" sz="1500" dirty="0">
                <a:latin typeface="Trebuchet MS" charset="0"/>
                <a:ea typeface="Trebuchet MS" charset="0"/>
                <a:cs typeface="Trebuchet MS" charset="0"/>
              </a:rPr>
              <a:t>Racial based integration ended. Public schools began to re-segregate and have remained so to present times. Students are assigned to schools solely based on geographic location.</a:t>
            </a:r>
          </a:p>
          <a:p>
            <a:pPr marL="338138" indent="0">
              <a:buNone/>
            </a:pPr>
            <a:endParaRPr lang="en-US" sz="1600" dirty="0"/>
          </a:p>
        </p:txBody>
      </p:sp>
      <p:sp>
        <p:nvSpPr>
          <p:cNvPr id="5" name="Text Placeholder 4"/>
          <p:cNvSpPr>
            <a:spLocks noGrp="1"/>
          </p:cNvSpPr>
          <p:nvPr>
            <p:ph type="body" sz="quarter" idx="3"/>
          </p:nvPr>
        </p:nvSpPr>
        <p:spPr>
          <a:xfrm>
            <a:off x="4645033" y="971550"/>
            <a:ext cx="4041775" cy="479822"/>
          </a:xfrm>
        </p:spPr>
        <p:txBody>
          <a:bodyPr/>
          <a:lstStyle/>
          <a:p>
            <a:pPr algn="ctr"/>
            <a:r>
              <a:rPr lang="en-US" sz="1800" dirty="0">
                <a:latin typeface="Trebuchet MS" charset="0"/>
                <a:ea typeface="Trebuchet MS" charset="0"/>
                <a:cs typeface="Trebuchet MS" charset="0"/>
              </a:rPr>
              <a:t>Elementary School </a:t>
            </a:r>
            <a:r>
              <a:rPr lang="en-US" sz="1800" dirty="0" smtClean="0">
                <a:latin typeface="Trebuchet MS" charset="0"/>
                <a:ea typeface="Trebuchet MS" charset="0"/>
                <a:cs typeface="Trebuchet MS" charset="0"/>
              </a:rPr>
              <a:t>Assignment</a:t>
            </a:r>
            <a:endParaRPr lang="en-US" sz="1800" dirty="0">
              <a:latin typeface="Trebuchet MS" charset="0"/>
              <a:ea typeface="Trebuchet MS" charset="0"/>
              <a:cs typeface="Trebuchet MS" charset="0"/>
            </a:endParaRPr>
          </a:p>
        </p:txBody>
      </p:sp>
      <p:pic>
        <p:nvPicPr>
          <p:cNvPr id="7" name="Content Placeholder 6"/>
          <p:cNvPicPr>
            <a:picLocks noGrp="1" noChangeAspect="1"/>
          </p:cNvPicPr>
          <p:nvPr>
            <p:ph sz="quarter" idx="4"/>
          </p:nvPr>
        </p:nvPicPr>
        <p:blipFill>
          <a:blip r:embed="rId3"/>
          <a:stretch>
            <a:fillRect/>
          </a:stretch>
        </p:blipFill>
        <p:spPr>
          <a:xfrm>
            <a:off x="5563531" y="1428750"/>
            <a:ext cx="2361269" cy="2963862"/>
          </a:xfrm>
          <a:prstGeom prst="rect">
            <a:avLst/>
          </a:prstGeom>
        </p:spPr>
      </p:pic>
    </p:spTree>
    <p:extLst>
      <p:ext uri="{BB962C8B-B14F-4D97-AF65-F5344CB8AC3E}">
        <p14:creationId xmlns:p14="http://schemas.microsoft.com/office/powerpoint/2010/main" val="396058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3" name="Title 2"/>
          <p:cNvSpPr>
            <a:spLocks noGrp="1"/>
          </p:cNvSpPr>
          <p:nvPr>
            <p:ph type="title"/>
          </p:nvPr>
        </p:nvSpPr>
        <p:spPr>
          <a:xfrm>
            <a:off x="457200" y="57150"/>
            <a:ext cx="7924800" cy="857250"/>
          </a:xfrm>
        </p:spPr>
        <p:txBody>
          <a:bodyPr>
            <a:normAutofit/>
          </a:bodyPr>
          <a:lstStyle/>
          <a:p>
            <a:pPr algn="l"/>
            <a:r>
              <a:rPr lang="en-US" sz="3000" b="1" dirty="0" smtClean="0">
                <a:solidFill>
                  <a:srgbClr val="12252D"/>
                </a:solidFill>
                <a:latin typeface="Raleway" charset="0"/>
                <a:ea typeface="Raleway" charset="0"/>
                <a:cs typeface="Raleway" charset="0"/>
              </a:rPr>
              <a:t>DSPG Summer Program</a:t>
            </a:r>
            <a:endParaRPr lang="en-US" sz="3000" b="1" dirty="0">
              <a:solidFill>
                <a:srgbClr val="12252D"/>
              </a:solidFill>
              <a:latin typeface="Raleway" charset="0"/>
              <a:ea typeface="Raleway" charset="0"/>
              <a:cs typeface="Raleway" charset="0"/>
            </a:endParaRPr>
          </a:p>
        </p:txBody>
      </p:sp>
      <p:sp>
        <p:nvSpPr>
          <p:cNvPr id="4" name="TextBox 3"/>
          <p:cNvSpPr txBox="1"/>
          <p:nvPr/>
        </p:nvSpPr>
        <p:spPr>
          <a:xfrm>
            <a:off x="4419601" y="1047750"/>
            <a:ext cx="4267200" cy="2462213"/>
          </a:xfrm>
          <a:prstGeom prst="rect">
            <a:avLst/>
          </a:prstGeom>
          <a:noFill/>
        </p:spPr>
        <p:txBody>
          <a:bodyPr wrap="square" rtlCol="0">
            <a:spAutoFit/>
          </a:bodyPr>
          <a:lstStyle/>
          <a:p>
            <a:pPr algn="just"/>
            <a:r>
              <a:rPr lang="en-US" sz="1400" i="1" dirty="0">
                <a:solidFill>
                  <a:srgbClr val="12252D"/>
                </a:solidFill>
                <a:latin typeface="Trebuchet MS" charset="0"/>
                <a:ea typeface="Trebuchet MS" charset="0"/>
                <a:cs typeface="Trebuchet MS" charset="0"/>
              </a:rPr>
              <a:t>"The collaborative nature of the lab provides students with a holistic and diversified experience which prepares them to contribute meaningfully to research projects. Each research scientist at the lab contributes a unique perspective, enriching both the projects we work on, as well as the interests and aspirations of the students in the program. This access to a professional network has extended far beyond my summer experience, and reaches across many universities and institutions."</a:t>
            </a:r>
            <a:endParaRPr lang="en-US" sz="1400" b="1" i="1" dirty="0">
              <a:solidFill>
                <a:srgbClr val="12252D"/>
              </a:solidFill>
              <a:latin typeface="Trebuchet MS" charset="0"/>
              <a:ea typeface="Trebuchet MS" charset="0"/>
              <a:cs typeface="Trebuchet MS" charset="0"/>
            </a:endParaRPr>
          </a:p>
        </p:txBody>
      </p:sp>
      <p:sp>
        <p:nvSpPr>
          <p:cNvPr id="2" name="TextBox 1"/>
          <p:cNvSpPr txBox="1"/>
          <p:nvPr/>
        </p:nvSpPr>
        <p:spPr>
          <a:xfrm>
            <a:off x="4419601" y="3442689"/>
            <a:ext cx="4267200" cy="323165"/>
          </a:xfrm>
          <a:prstGeom prst="rect">
            <a:avLst/>
          </a:prstGeom>
          <a:noFill/>
        </p:spPr>
        <p:txBody>
          <a:bodyPr wrap="square" rtlCol="0">
            <a:spAutoFit/>
          </a:bodyPr>
          <a:lstStyle/>
          <a:p>
            <a:pPr marL="0" algn="r"/>
            <a:r>
              <a:rPr lang="en-US" sz="1500" b="1" dirty="0" smtClean="0">
                <a:solidFill>
                  <a:srgbClr val="12252D"/>
                </a:solidFill>
                <a:latin typeface="Trebuchet MS" charset="0"/>
                <a:ea typeface="Trebuchet MS" charset="0"/>
                <a:cs typeface="Trebuchet MS" charset="0"/>
              </a:rPr>
              <a:t>- Madison </a:t>
            </a:r>
            <a:r>
              <a:rPr lang="en-US" sz="1500" b="1" dirty="0" err="1" smtClean="0">
                <a:solidFill>
                  <a:srgbClr val="12252D"/>
                </a:solidFill>
                <a:latin typeface="Trebuchet MS" charset="0"/>
                <a:ea typeface="Trebuchet MS" charset="0"/>
                <a:cs typeface="Trebuchet MS" charset="0"/>
              </a:rPr>
              <a:t>Arnsberger</a:t>
            </a:r>
            <a:r>
              <a:rPr lang="en-US" sz="1500" b="1" dirty="0" smtClean="0">
                <a:solidFill>
                  <a:srgbClr val="12252D"/>
                </a:solidFill>
                <a:latin typeface="Trebuchet MS" charset="0"/>
                <a:ea typeface="Trebuchet MS" charset="0"/>
                <a:cs typeface="Trebuchet MS" charset="0"/>
              </a:rPr>
              <a:t>, DSPG Fellow 2016</a:t>
            </a:r>
            <a:endParaRPr lang="en-US" sz="1500" b="1" dirty="0">
              <a:solidFill>
                <a:srgbClr val="12252D"/>
              </a:solidFill>
              <a:latin typeface="Trebuchet MS" charset="0"/>
              <a:ea typeface="Trebuchet MS" charset="0"/>
              <a:cs typeface="Trebuchet MS" charset="0"/>
            </a:endParaRPr>
          </a:p>
        </p:txBody>
      </p:sp>
      <p:pic>
        <p:nvPicPr>
          <p:cNvPr id="6" name="Picture 5" descr="MacHD:Users:paulheilker:Desktop:table_new.jpg"/>
          <p:cNvPicPr/>
          <p:nvPr/>
        </p:nvPicPr>
        <p:blipFill>
          <a:blip r:embed="rId3">
            <a:extLst>
              <a:ext uri="{28A0092B-C50C-407E-A947-70E740481C1C}">
                <a14:useLocalDpi xmlns:a14="http://schemas.microsoft.com/office/drawing/2010/main" val="0"/>
              </a:ext>
            </a:extLst>
          </a:blip>
          <a:srcRect/>
          <a:stretch>
            <a:fillRect/>
          </a:stretch>
        </p:blipFill>
        <p:spPr bwMode="auto">
          <a:xfrm>
            <a:off x="606312" y="1117305"/>
            <a:ext cx="3730738" cy="2486967"/>
          </a:xfrm>
          <a:prstGeom prst="rect">
            <a:avLst/>
          </a:prstGeom>
          <a:ln>
            <a:noFill/>
          </a:ln>
          <a:effectLst/>
        </p:spPr>
      </p:pic>
    </p:spTree>
    <p:extLst>
      <p:ext uri="{BB962C8B-B14F-4D97-AF65-F5344CB8AC3E}">
        <p14:creationId xmlns:p14="http://schemas.microsoft.com/office/powerpoint/2010/main" val="1045572567"/>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93" name="Shape 93"/>
          <p:cNvSpPr txBox="1">
            <a:spLocks noGrp="1"/>
          </p:cNvSpPr>
          <p:nvPr>
            <p:ph type="title"/>
          </p:nvPr>
        </p:nvSpPr>
        <p:spPr>
          <a:xfrm>
            <a:off x="457200" y="57150"/>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Racial Breakdowns by Elementary School</a:t>
            </a:r>
            <a:endParaRPr lang="en-US" sz="3000" b="1" dirty="0">
              <a:solidFill>
                <a:srgbClr val="12252D"/>
              </a:solidFill>
              <a:latin typeface="Raleway" charset="0"/>
              <a:ea typeface="Raleway" charset="0"/>
              <a:cs typeface="Raleway" charset="0"/>
            </a:endParaRPr>
          </a:p>
        </p:txBody>
      </p:sp>
      <p:pic>
        <p:nvPicPr>
          <p:cNvPr id="7"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85170" y="851098"/>
            <a:ext cx="3453430" cy="33940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87508" y="19502021"/>
            <a:ext cx="8782335" cy="8166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2500" y="19238871"/>
            <a:ext cx="8822178" cy="86705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39908" y="19654421"/>
            <a:ext cx="8782335" cy="81666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92308" y="19806821"/>
            <a:ext cx="8782335" cy="8166600"/>
          </a:xfrm>
          <a:prstGeom prst="rect">
            <a:avLst/>
          </a:prstGeom>
        </p:spPr>
      </p:pic>
      <p:pic>
        <p:nvPicPr>
          <p:cNvPr id="13" name="Content Placeholder 12"/>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960623" y="819150"/>
            <a:ext cx="3649977" cy="3394075"/>
          </a:xfrm>
          <a:prstGeom prst="rect">
            <a:avLst/>
          </a:prstGeom>
        </p:spPr>
      </p:pic>
      <p:grpSp>
        <p:nvGrpSpPr>
          <p:cNvPr id="14" name="Group 13"/>
          <p:cNvGrpSpPr/>
          <p:nvPr/>
        </p:nvGrpSpPr>
        <p:grpSpPr>
          <a:xfrm>
            <a:off x="24083435" y="20463247"/>
            <a:ext cx="2178103" cy="2790615"/>
            <a:chOff x="24083435" y="20463247"/>
            <a:chExt cx="2178103" cy="2790615"/>
          </a:xfrm>
        </p:grpSpPr>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83435" y="21101779"/>
              <a:ext cx="1636173" cy="2152083"/>
            </a:xfrm>
            <a:prstGeom prst="rect">
              <a:avLst/>
            </a:prstGeom>
          </p:spPr>
        </p:pic>
        <p:sp>
          <p:nvSpPr>
            <p:cNvPr id="16" name="TextBox 15"/>
            <p:cNvSpPr txBox="1"/>
            <p:nvPr/>
          </p:nvSpPr>
          <p:spPr>
            <a:xfrm>
              <a:off x="24083435" y="20463247"/>
              <a:ext cx="2178103"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Race</a:t>
              </a:r>
              <a:endParaRPr lang="en-US" sz="3000" dirty="0">
                <a:latin typeface="Trebuchet MS" charset="0"/>
                <a:ea typeface="Trebuchet MS" charset="0"/>
                <a:cs typeface="Trebuchet MS" charset="0"/>
              </a:endParaRPr>
            </a:p>
          </p:txBody>
        </p:sp>
      </p:grpSp>
      <p:grpSp>
        <p:nvGrpSpPr>
          <p:cNvPr id="17" name="Group 16"/>
          <p:cNvGrpSpPr/>
          <p:nvPr/>
        </p:nvGrpSpPr>
        <p:grpSpPr>
          <a:xfrm>
            <a:off x="24235835" y="20615647"/>
            <a:ext cx="2178103" cy="2790615"/>
            <a:chOff x="24083435" y="20463247"/>
            <a:chExt cx="2178103" cy="2790615"/>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83435" y="21101779"/>
              <a:ext cx="1636173" cy="2152083"/>
            </a:xfrm>
            <a:prstGeom prst="rect">
              <a:avLst/>
            </a:prstGeom>
          </p:spPr>
        </p:pic>
        <p:sp>
          <p:nvSpPr>
            <p:cNvPr id="19" name="TextBox 18"/>
            <p:cNvSpPr txBox="1"/>
            <p:nvPr/>
          </p:nvSpPr>
          <p:spPr>
            <a:xfrm>
              <a:off x="24083435" y="20463247"/>
              <a:ext cx="2178103"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Race</a:t>
              </a:r>
              <a:endParaRPr lang="en-US" sz="3000" dirty="0">
                <a:latin typeface="Trebuchet MS" charset="0"/>
                <a:ea typeface="Trebuchet MS" charset="0"/>
                <a:cs typeface="Trebuchet MS" charset="0"/>
              </a:endParaRPr>
            </a:p>
          </p:txBody>
        </p:sp>
      </p:gr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8235" y="21406579"/>
            <a:ext cx="1636173" cy="2152083"/>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181" y="2055954"/>
            <a:ext cx="818086" cy="1076041"/>
          </a:xfrm>
          <a:prstGeom prst="rect">
            <a:avLst/>
          </a:prstGeom>
        </p:spPr>
      </p:pic>
      <p:sp>
        <p:nvSpPr>
          <p:cNvPr id="22" name="TextBox 21"/>
          <p:cNvSpPr txBox="1"/>
          <p:nvPr/>
        </p:nvSpPr>
        <p:spPr>
          <a:xfrm>
            <a:off x="18368649" y="27701349"/>
            <a:ext cx="3183182"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Jefferson County</a:t>
            </a:r>
            <a:endParaRPr lang="en-US" sz="3000" dirty="0">
              <a:latin typeface="Trebuchet MS" charset="0"/>
              <a:ea typeface="Trebuchet MS" charset="0"/>
              <a:cs typeface="Trebuchet MS" charset="0"/>
            </a:endParaRPr>
          </a:p>
        </p:txBody>
      </p:sp>
      <p:sp>
        <p:nvSpPr>
          <p:cNvPr id="23" name="TextBox 22"/>
          <p:cNvSpPr txBox="1"/>
          <p:nvPr/>
        </p:nvSpPr>
        <p:spPr>
          <a:xfrm>
            <a:off x="18521049" y="27853749"/>
            <a:ext cx="3183182"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Jefferson County</a:t>
            </a:r>
            <a:endParaRPr lang="en-US" sz="3000" dirty="0">
              <a:latin typeface="Trebuchet MS" charset="0"/>
              <a:ea typeface="Trebuchet MS" charset="0"/>
              <a:cs typeface="Trebuchet MS" charset="0"/>
            </a:endParaRPr>
          </a:p>
        </p:txBody>
      </p:sp>
      <p:sp>
        <p:nvSpPr>
          <p:cNvPr id="4" name="TextBox 3"/>
          <p:cNvSpPr txBox="1"/>
          <p:nvPr/>
        </p:nvSpPr>
        <p:spPr>
          <a:xfrm>
            <a:off x="1407882" y="4127698"/>
            <a:ext cx="1832553" cy="338554"/>
          </a:xfrm>
          <a:prstGeom prst="rect">
            <a:avLst/>
          </a:prstGeom>
          <a:noFill/>
        </p:spPr>
        <p:txBody>
          <a:bodyPr wrap="none" rtlCol="0">
            <a:spAutoFit/>
          </a:bodyPr>
          <a:lstStyle/>
          <a:p>
            <a:r>
              <a:rPr lang="en-US" sz="1600" b="1" dirty="0" smtClean="0">
                <a:latin typeface="Trebuchet MS" charset="0"/>
                <a:ea typeface="Trebuchet MS" charset="0"/>
                <a:cs typeface="Trebuchet MS" charset="0"/>
              </a:rPr>
              <a:t>Jefferson County</a:t>
            </a:r>
            <a:endParaRPr lang="en-US" sz="1600" b="1" dirty="0">
              <a:latin typeface="Trebuchet MS" charset="0"/>
              <a:ea typeface="Trebuchet MS" charset="0"/>
              <a:cs typeface="Trebuchet MS" charset="0"/>
            </a:endParaRPr>
          </a:p>
        </p:txBody>
      </p:sp>
      <p:sp>
        <p:nvSpPr>
          <p:cNvPr id="25" name="TextBox 24"/>
          <p:cNvSpPr txBox="1"/>
          <p:nvPr/>
        </p:nvSpPr>
        <p:spPr>
          <a:xfrm>
            <a:off x="5713843" y="4127698"/>
            <a:ext cx="2143536" cy="338554"/>
          </a:xfrm>
          <a:prstGeom prst="rect">
            <a:avLst/>
          </a:prstGeom>
          <a:noFill/>
        </p:spPr>
        <p:txBody>
          <a:bodyPr wrap="none" rtlCol="0">
            <a:spAutoFit/>
          </a:bodyPr>
          <a:lstStyle/>
          <a:p>
            <a:pPr algn="ctr"/>
            <a:r>
              <a:rPr lang="en-US" sz="1600" b="1" dirty="0" smtClean="0">
                <a:solidFill>
                  <a:srgbClr val="12252D"/>
                </a:solidFill>
                <a:latin typeface="Trebuchet MS" charset="0"/>
                <a:ea typeface="Trebuchet MS" charset="0"/>
                <a:cs typeface="Trebuchet MS" charset="0"/>
              </a:rPr>
              <a:t>Mecklenburg County</a:t>
            </a:r>
            <a:endParaRPr lang="en-US" sz="1600" b="1" dirty="0">
              <a:solidFill>
                <a:srgbClr val="12252D"/>
              </a:solidFill>
              <a:latin typeface="Trebuchet MS" charset="0"/>
              <a:ea typeface="Trebuchet MS" charset="0"/>
              <a:cs typeface="Trebuchet MS" charset="0"/>
            </a:endParaRPr>
          </a:p>
        </p:txBody>
      </p:sp>
      <p:sp>
        <p:nvSpPr>
          <p:cNvPr id="26" name="TextBox 25"/>
          <p:cNvSpPr txBox="1"/>
          <p:nvPr/>
        </p:nvSpPr>
        <p:spPr>
          <a:xfrm>
            <a:off x="4079825" y="1717400"/>
            <a:ext cx="643125" cy="338554"/>
          </a:xfrm>
          <a:prstGeom prst="rect">
            <a:avLst/>
          </a:prstGeom>
          <a:noFill/>
        </p:spPr>
        <p:txBody>
          <a:bodyPr wrap="none" rtlCol="0">
            <a:spAutoFit/>
          </a:bodyPr>
          <a:lstStyle/>
          <a:p>
            <a:r>
              <a:rPr lang="en-US" sz="1600" b="1" dirty="0" smtClean="0">
                <a:solidFill>
                  <a:srgbClr val="12252D"/>
                </a:solidFill>
                <a:latin typeface="Trebuchet MS" charset="0"/>
                <a:ea typeface="Trebuchet MS" charset="0"/>
                <a:cs typeface="Trebuchet MS" charset="0"/>
              </a:rPr>
              <a:t>Race</a:t>
            </a:r>
            <a:endParaRPr lang="en-US" sz="1600" b="1"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7707757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4" name="Title 3"/>
          <p:cNvSpPr>
            <a:spLocks noGrp="1"/>
          </p:cNvSpPr>
          <p:nvPr>
            <p:ph type="title"/>
          </p:nvPr>
        </p:nvSpPr>
        <p:spPr>
          <a:xfrm>
            <a:off x="722313" y="1428750"/>
            <a:ext cx="7772400" cy="1905000"/>
          </a:xfrm>
        </p:spPr>
        <p:txBody>
          <a:bodyPr>
            <a:noAutofit/>
          </a:bodyPr>
          <a:lstStyle/>
          <a:p>
            <a:pPr algn="ctr"/>
            <a:r>
              <a:rPr lang="en-US" sz="3000" dirty="0" smtClean="0">
                <a:solidFill>
                  <a:srgbClr val="5D89B4"/>
                </a:solidFill>
                <a:latin typeface="Raleway" charset="0"/>
                <a:ea typeface="Raleway" charset="0"/>
                <a:cs typeface="Raleway" charset="0"/>
              </a:rPr>
              <a:t>Assessing the Influence of career &amp; college readiness</a:t>
            </a:r>
            <a:br>
              <a:rPr lang="en-US" sz="3000" dirty="0" smtClean="0">
                <a:solidFill>
                  <a:srgbClr val="5D89B4"/>
                </a:solidFill>
                <a:latin typeface="Raleway" charset="0"/>
                <a:ea typeface="Raleway" charset="0"/>
                <a:cs typeface="Raleway" charset="0"/>
              </a:rPr>
            </a:br>
            <a:r>
              <a:rPr lang="en-US" sz="3000" dirty="0" smtClean="0">
                <a:solidFill>
                  <a:srgbClr val="5D89B4"/>
                </a:solidFill>
                <a:latin typeface="Raleway" charset="0"/>
                <a:ea typeface="Raleway" charset="0"/>
                <a:cs typeface="Raleway" charset="0"/>
              </a:rPr>
              <a:t/>
            </a:r>
            <a:br>
              <a:rPr lang="en-US" sz="3000" dirty="0" smtClean="0">
                <a:solidFill>
                  <a:srgbClr val="5D89B4"/>
                </a:solidFill>
                <a:latin typeface="Raleway" charset="0"/>
                <a:ea typeface="Raleway" charset="0"/>
                <a:cs typeface="Raleway" charset="0"/>
              </a:rPr>
            </a:br>
            <a:endParaRPr lang="en-US" sz="3000"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9502093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7" name="Shape 63"/>
          <p:cNvSpPr txBox="1">
            <a:spLocks noGrp="1"/>
          </p:cNvSpPr>
          <p:nvPr>
            <p:ph type="title"/>
          </p:nvPr>
        </p:nvSpPr>
        <p:spPr>
          <a:xfrm>
            <a:off x="457200" y="64484"/>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Direct Evaluation of the Policy</a:t>
            </a:r>
            <a:endParaRPr lang="en-US" sz="3000" b="1" dirty="0">
              <a:solidFill>
                <a:srgbClr val="12252D"/>
              </a:solidFill>
              <a:latin typeface="Raleway" charset="0"/>
              <a:ea typeface="Raleway" charset="0"/>
              <a:cs typeface="Raleway" charset="0"/>
            </a:endParaRPr>
          </a:p>
        </p:txBody>
      </p:sp>
      <p:sp>
        <p:nvSpPr>
          <p:cNvPr id="8" name="Text Placeholder 7"/>
          <p:cNvSpPr>
            <a:spLocks noGrp="1"/>
          </p:cNvSpPr>
          <p:nvPr>
            <p:ph idx="1"/>
          </p:nvPr>
        </p:nvSpPr>
        <p:spPr>
          <a:xfrm>
            <a:off x="914400" y="3790950"/>
            <a:ext cx="7010400" cy="685800"/>
          </a:xfrm>
        </p:spPr>
        <p:txBody>
          <a:bodyPr>
            <a:normAutofit/>
          </a:bodyPr>
          <a:lstStyle/>
          <a:p>
            <a:pPr marL="338138" indent="0" algn="ctr">
              <a:buNone/>
            </a:pPr>
            <a:r>
              <a:rPr lang="en-US" sz="1500" dirty="0" smtClean="0">
                <a:latin typeface="Trebuchet MS"/>
                <a:cs typeface="Trebuchet MS"/>
              </a:rPr>
              <a:t>Ratio Change = (2010 Placement – 2015 Placement)/2010 Placement</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500" b="0" dirty="0"/>
          </a:p>
        </p:txBody>
      </p:sp>
      <p:graphicFrame>
        <p:nvGraphicFramePr>
          <p:cNvPr id="5" name="Table 4"/>
          <p:cNvGraphicFramePr>
            <a:graphicFrameLocks noGrp="1"/>
          </p:cNvGraphicFramePr>
          <p:nvPr>
            <p:extLst>
              <p:ext uri="{D42A27DB-BD31-4B8C-83A1-F6EECF244321}">
                <p14:modId xmlns:p14="http://schemas.microsoft.com/office/powerpoint/2010/main" val="1328648798"/>
              </p:ext>
            </p:extLst>
          </p:nvPr>
        </p:nvGraphicFramePr>
        <p:xfrm>
          <a:off x="1409700" y="1047750"/>
          <a:ext cx="6324599" cy="2730796"/>
        </p:xfrm>
        <a:graphic>
          <a:graphicData uri="http://schemas.openxmlformats.org/drawingml/2006/table">
            <a:tbl>
              <a:tblPr firstRow="1" bandRow="1">
                <a:tableStyleId>{2D5ABB26-0587-4C30-8999-92F81FD0307C}</a:tableStyleId>
              </a:tblPr>
              <a:tblGrid>
                <a:gridCol w="1733696"/>
                <a:gridCol w="1530301"/>
                <a:gridCol w="1530301"/>
                <a:gridCol w="1530301"/>
              </a:tblGrid>
              <a:tr h="522679">
                <a:tc gridSpan="4">
                  <a:txBody>
                    <a:bodyPr/>
                    <a:lstStyle/>
                    <a:p>
                      <a:pPr algn="ctr"/>
                      <a:r>
                        <a:rPr lang="en-US" sz="1800" b="1" dirty="0" smtClean="0">
                          <a:solidFill>
                            <a:schemeClr val="tx1"/>
                          </a:solidFill>
                          <a:latin typeface="Trebuchet MS" charset="0"/>
                          <a:ea typeface="Trebuchet MS" charset="0"/>
                          <a:cs typeface="Trebuchet MS" charset="0"/>
                        </a:rPr>
                        <a:t>Remedial</a:t>
                      </a:r>
                      <a:r>
                        <a:rPr lang="en-US" sz="1800" b="1" baseline="0" dirty="0" smtClean="0">
                          <a:solidFill>
                            <a:schemeClr val="tx1"/>
                          </a:solidFill>
                          <a:latin typeface="Trebuchet MS" charset="0"/>
                          <a:ea typeface="Trebuchet MS" charset="0"/>
                          <a:cs typeface="Trebuchet MS" charset="0"/>
                        </a:rPr>
                        <a:t> Course Placement, All Districts Combined</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Graduating</a:t>
                      </a:r>
                      <a:r>
                        <a:rPr lang="en-US" sz="1800" baseline="0" dirty="0" smtClean="0">
                          <a:solidFill>
                            <a:schemeClr val="tx1"/>
                          </a:solidFill>
                          <a:latin typeface="Trebuchet MS" charset="0"/>
                          <a:ea typeface="Trebuchet MS" charset="0"/>
                          <a:cs typeface="Trebuchet MS" charset="0"/>
                        </a:rPr>
                        <a:t> Class</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Math</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English</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Reading</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2010</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66%</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54%</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62%</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2015</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56%</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43%</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52%</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b="1" dirty="0" smtClean="0">
                          <a:solidFill>
                            <a:schemeClr val="tx1"/>
                          </a:solidFill>
                          <a:latin typeface="Trebuchet MS" charset="0"/>
                          <a:ea typeface="Trebuchet MS" charset="0"/>
                          <a:cs typeface="Trebuchet MS" charset="0"/>
                        </a:rPr>
                        <a:t>Ratio Change</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15% ↓   </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20%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16%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68999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72" name="Shape 72"/>
          <p:cNvSpPr txBox="1">
            <a:spLocks noGrp="1"/>
          </p:cNvSpPr>
          <p:nvPr>
            <p:ph type="title"/>
          </p:nvPr>
        </p:nvSpPr>
        <p:spPr>
          <a:xfrm>
            <a:off x="457200" y="67396"/>
            <a:ext cx="8229600" cy="857250"/>
          </a:xfrm>
          <a:prstGeom prst="rect">
            <a:avLst/>
          </a:prstGeom>
          <a:noFill/>
          <a:ln>
            <a:noFill/>
          </a:ln>
        </p:spPr>
        <p:txBody>
          <a:bodyPr lIns="91425" tIns="91425" rIns="91425" bIns="91425" anchor="ctr" anchorCtr="0">
            <a:noAutofit/>
          </a:bodyPr>
          <a:lstStyle/>
          <a:p>
            <a:pPr lvl="0" algn="l" rtl="0">
              <a:spcBef>
                <a:spcPts val="0"/>
              </a:spcBef>
              <a:buNone/>
            </a:pPr>
            <a:r>
              <a:rPr lang="en-US" sz="3000" b="1" dirty="0" smtClean="0">
                <a:solidFill>
                  <a:srgbClr val="12252D"/>
                </a:solidFill>
                <a:latin typeface="Raleway" charset="0"/>
                <a:ea typeface="Raleway" charset="0"/>
                <a:cs typeface="Raleway" charset="0"/>
              </a:rPr>
              <a:t>Differences in Remedial Placement by Race</a:t>
            </a:r>
            <a:endParaRPr lang="en-US" sz="3000" b="1" dirty="0">
              <a:solidFill>
                <a:srgbClr val="12252D"/>
              </a:solidFill>
              <a:latin typeface="Raleway" charset="0"/>
              <a:ea typeface="Raleway" charset="0"/>
              <a:cs typeface="Raleway" charset="0"/>
            </a:endParaRPr>
          </a:p>
        </p:txBody>
      </p:sp>
      <p:pic>
        <p:nvPicPr>
          <p:cNvPr id="4" name="Picture 3"/>
          <p:cNvPicPr>
            <a:picLocks/>
          </p:cNvPicPr>
          <p:nvPr/>
        </p:nvPicPr>
        <p:blipFill>
          <a:blip r:embed="rId4"/>
          <a:stretch>
            <a:fillRect/>
          </a:stretch>
        </p:blipFill>
        <p:spPr>
          <a:xfrm>
            <a:off x="2943988" y="25151222"/>
            <a:ext cx="14456664" cy="5129784"/>
          </a:xfrm>
          <a:prstGeom prst="rect">
            <a:avLst/>
          </a:prstGeom>
        </p:spPr>
      </p:pic>
      <p:pic>
        <p:nvPicPr>
          <p:cNvPr id="5" name="Picture 4"/>
          <p:cNvPicPr>
            <a:picLocks/>
          </p:cNvPicPr>
          <p:nvPr/>
        </p:nvPicPr>
        <p:blipFill>
          <a:blip r:embed="rId4"/>
          <a:stretch>
            <a:fillRect/>
          </a:stretch>
        </p:blipFill>
        <p:spPr>
          <a:xfrm>
            <a:off x="990600" y="843102"/>
            <a:ext cx="7331052" cy="2562994"/>
          </a:xfrm>
          <a:prstGeom prst="rect">
            <a:avLst/>
          </a:prstGeom>
        </p:spPr>
      </p:pic>
      <p:sp>
        <p:nvSpPr>
          <p:cNvPr id="3" name="Rectangle 2"/>
          <p:cNvSpPr/>
          <p:nvPr/>
        </p:nvSpPr>
        <p:spPr>
          <a:xfrm>
            <a:off x="1371600" y="3867150"/>
            <a:ext cx="6950052" cy="523220"/>
          </a:xfrm>
          <a:prstGeom prst="rect">
            <a:avLst/>
          </a:prstGeom>
        </p:spPr>
        <p:txBody>
          <a:bodyPr wrap="square">
            <a:spAutoFit/>
          </a:bodyPr>
          <a:lstStyle/>
          <a:p>
            <a:r>
              <a:rPr lang="en-US" sz="1400" dirty="0">
                <a:latin typeface="Trebuchet MS" charset="0"/>
                <a:ea typeface="Trebuchet MS" charset="0"/>
                <a:cs typeface="Trebuchet MS" charset="0"/>
              </a:rPr>
              <a:t>There was a general decline in remedial course placement across 2009-2014, however white students consistently performed better than non-white student</a:t>
            </a:r>
            <a:endParaRPr lang="en-US" sz="1400" dirty="0"/>
          </a:p>
        </p:txBody>
      </p:sp>
      <p:sp>
        <p:nvSpPr>
          <p:cNvPr id="7" name="TextBox 6"/>
          <p:cNvSpPr txBox="1"/>
          <p:nvPr/>
        </p:nvSpPr>
        <p:spPr>
          <a:xfrm>
            <a:off x="1371600" y="2751600"/>
            <a:ext cx="1329667"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Mathematics</a:t>
            </a:r>
            <a:endParaRPr lang="en-US" sz="1200" b="1" dirty="0">
              <a:latin typeface="Trebuchet MS" charset="0"/>
              <a:ea typeface="Trebuchet MS" charset="0"/>
              <a:cs typeface="Trebuchet MS" charset="0"/>
            </a:endParaRPr>
          </a:p>
        </p:txBody>
      </p:sp>
      <p:sp>
        <p:nvSpPr>
          <p:cNvPr id="8" name="TextBox 7"/>
          <p:cNvSpPr txBox="1"/>
          <p:nvPr/>
        </p:nvSpPr>
        <p:spPr>
          <a:xfrm>
            <a:off x="6742826" y="2751601"/>
            <a:ext cx="1105773"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Reading</a:t>
            </a:r>
            <a:endParaRPr lang="en-US" sz="1200" b="1" dirty="0">
              <a:latin typeface="Trebuchet MS" charset="0"/>
              <a:ea typeface="Trebuchet MS" charset="0"/>
              <a:cs typeface="Trebuchet MS" charset="0"/>
            </a:endParaRPr>
          </a:p>
        </p:txBody>
      </p:sp>
      <p:sp>
        <p:nvSpPr>
          <p:cNvPr id="9" name="TextBox 8"/>
          <p:cNvSpPr txBox="1"/>
          <p:nvPr/>
        </p:nvSpPr>
        <p:spPr>
          <a:xfrm>
            <a:off x="3874992" y="2751601"/>
            <a:ext cx="920325"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English</a:t>
            </a:r>
            <a:endParaRPr lang="en-US" sz="1200" b="1" dirty="0">
              <a:latin typeface="Trebuchet MS" charset="0"/>
              <a:ea typeface="Trebuchet MS" charset="0"/>
              <a:cs typeface="Trebuchet MS" charset="0"/>
            </a:endParaRPr>
          </a:p>
        </p:txBody>
      </p:sp>
      <p:sp>
        <p:nvSpPr>
          <p:cNvPr id="10" name="TextBox 9"/>
          <p:cNvSpPr txBox="1"/>
          <p:nvPr/>
        </p:nvSpPr>
        <p:spPr>
          <a:xfrm rot="16200000">
            <a:off x="42751" y="1928548"/>
            <a:ext cx="1816523" cy="276999"/>
          </a:xfrm>
          <a:prstGeom prst="rect">
            <a:avLst/>
          </a:prstGeom>
          <a:noFill/>
        </p:spPr>
        <p:txBody>
          <a:bodyPr wrap="none" rtlCol="0">
            <a:spAutoFit/>
          </a:bodyPr>
          <a:lstStyle/>
          <a:p>
            <a:r>
              <a:rPr lang="en-US" sz="1200" b="1" smtClean="0">
                <a:latin typeface="Trebuchet MS" charset="0"/>
                <a:ea typeface="Trebuchet MS" charset="0"/>
                <a:cs typeface="Trebuchet MS" charset="0"/>
              </a:rPr>
              <a:t>Proportion of Students</a:t>
            </a:r>
            <a:endParaRPr lang="en-US" sz="1200" b="1" dirty="0">
              <a:latin typeface="Trebuchet MS" charset="0"/>
              <a:ea typeface="Trebuchet MS" charset="0"/>
              <a:cs typeface="Trebuchet MS" charset="0"/>
            </a:endParaRPr>
          </a:p>
        </p:txBody>
      </p:sp>
      <p:sp>
        <p:nvSpPr>
          <p:cNvPr id="12" name="Oval 11"/>
          <p:cNvSpPr/>
          <p:nvPr/>
        </p:nvSpPr>
        <p:spPr>
          <a:xfrm>
            <a:off x="4004682" y="3500051"/>
            <a:ext cx="135062" cy="152400"/>
          </a:xfrm>
          <a:prstGeom prst="ellipse">
            <a:avLst/>
          </a:prstGeom>
          <a:solidFill>
            <a:srgbClr val="620700"/>
          </a:solidFill>
          <a:ln>
            <a:solidFill>
              <a:srgbClr val="62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13" name="Rectangle 12"/>
          <p:cNvSpPr/>
          <p:nvPr/>
        </p:nvSpPr>
        <p:spPr>
          <a:xfrm>
            <a:off x="4069106" y="3437751"/>
            <a:ext cx="587020" cy="276999"/>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200" dirty="0" smtClean="0">
                <a:latin typeface="Trebuchet MS" charset="0"/>
                <a:ea typeface="Trebuchet MS" charset="0"/>
                <a:cs typeface="Trebuchet MS" charset="0"/>
              </a:rPr>
              <a:t>White</a:t>
            </a:r>
            <a:endParaRPr lang="en-US" sz="1200" dirty="0"/>
          </a:p>
        </p:txBody>
      </p:sp>
      <p:sp>
        <p:nvSpPr>
          <p:cNvPr id="14" name="Oval 13"/>
          <p:cNvSpPr/>
          <p:nvPr/>
        </p:nvSpPr>
        <p:spPr>
          <a:xfrm>
            <a:off x="4761399" y="3500051"/>
            <a:ext cx="135062" cy="152400"/>
          </a:xfrm>
          <a:prstGeom prst="ellipse">
            <a:avLst/>
          </a:prstGeom>
          <a:solidFill>
            <a:srgbClr val="043268"/>
          </a:solidFill>
          <a:ln>
            <a:solidFill>
              <a:srgbClr val="0432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15" name="Rectangle 14"/>
          <p:cNvSpPr/>
          <p:nvPr/>
        </p:nvSpPr>
        <p:spPr>
          <a:xfrm>
            <a:off x="4828930" y="3433897"/>
            <a:ext cx="907621" cy="276999"/>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200" dirty="0" smtClean="0">
                <a:latin typeface="Trebuchet MS" charset="0"/>
                <a:ea typeface="Trebuchet MS" charset="0"/>
                <a:cs typeface="Trebuchet MS" charset="0"/>
              </a:rPr>
              <a:t>Non-White</a:t>
            </a:r>
            <a:endParaRPr lang="en-US" sz="1200" dirty="0"/>
          </a:p>
        </p:txBody>
      </p:sp>
    </p:spTree>
    <p:extLst>
      <p:ext uri="{BB962C8B-B14F-4D97-AF65-F5344CB8AC3E}">
        <p14:creationId xmlns:p14="http://schemas.microsoft.com/office/powerpoint/2010/main" val="18933211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pic>
        <p:nvPicPr>
          <p:cNvPr id="17" name="Picture 16"/>
          <p:cNvPicPr>
            <a:picLocks/>
          </p:cNvPicPr>
          <p:nvPr/>
        </p:nvPicPr>
        <p:blipFill>
          <a:blip r:embed="rId4">
            <a:extLst>
              <a:ext uri="{28A0092B-C50C-407E-A947-70E740481C1C}">
                <a14:useLocalDpi xmlns:a14="http://schemas.microsoft.com/office/drawing/2010/main" val="0"/>
              </a:ext>
            </a:extLst>
          </a:blip>
          <a:stretch>
            <a:fillRect/>
          </a:stretch>
        </p:blipFill>
        <p:spPr>
          <a:xfrm>
            <a:off x="838200" y="819150"/>
            <a:ext cx="7674094" cy="2433732"/>
          </a:xfrm>
          <a:prstGeom prst="rect">
            <a:avLst/>
          </a:prstGeom>
        </p:spPr>
      </p:pic>
      <p:sp>
        <p:nvSpPr>
          <p:cNvPr id="72" name="Shape 72"/>
          <p:cNvSpPr txBox="1">
            <a:spLocks noGrp="1"/>
          </p:cNvSpPr>
          <p:nvPr>
            <p:ph type="title"/>
          </p:nvPr>
        </p:nvSpPr>
        <p:spPr>
          <a:xfrm>
            <a:off x="399451" y="107646"/>
            <a:ext cx="8534400" cy="857250"/>
          </a:xfrm>
          <a:prstGeom prst="rect">
            <a:avLst/>
          </a:prstGeom>
          <a:noFill/>
          <a:ln>
            <a:noFill/>
          </a:ln>
        </p:spPr>
        <p:txBody>
          <a:bodyPr lIns="91425" tIns="91425" rIns="91425" bIns="91425" anchor="ctr" anchorCtr="0">
            <a:noAutofit/>
          </a:bodyPr>
          <a:lstStyle/>
          <a:p>
            <a:pPr lvl="0" algn="l" rtl="0">
              <a:spcBef>
                <a:spcPts val="0"/>
              </a:spcBef>
              <a:buNone/>
            </a:pPr>
            <a:r>
              <a:rPr lang="en-US" sz="2400" b="1" dirty="0" smtClean="0">
                <a:solidFill>
                  <a:srgbClr val="12252D"/>
                </a:solidFill>
                <a:latin typeface="Raleway" charset="0"/>
                <a:ea typeface="Raleway" charset="0"/>
                <a:cs typeface="Raleway" charset="0"/>
              </a:rPr>
              <a:t>Differences in Remedial Placement by Career Readiness</a:t>
            </a:r>
            <a:endParaRPr lang="en-US" sz="2400" b="1" dirty="0">
              <a:solidFill>
                <a:srgbClr val="12252D"/>
              </a:solidFill>
              <a:latin typeface="Raleway" charset="0"/>
              <a:ea typeface="Raleway" charset="0"/>
              <a:cs typeface="Raleway" charset="0"/>
            </a:endParaRPr>
          </a:p>
        </p:txBody>
      </p:sp>
      <p:pic>
        <p:nvPicPr>
          <p:cNvPr id="4" name="Picture 3"/>
          <p:cNvPicPr>
            <a:picLocks/>
          </p:cNvPicPr>
          <p:nvPr/>
        </p:nvPicPr>
        <p:blipFill>
          <a:blip r:embed="rId5"/>
          <a:stretch>
            <a:fillRect/>
          </a:stretch>
        </p:blipFill>
        <p:spPr>
          <a:xfrm>
            <a:off x="2943988" y="25151222"/>
            <a:ext cx="14456664" cy="5129784"/>
          </a:xfrm>
          <a:prstGeom prst="rect">
            <a:avLst/>
          </a:prstGeom>
        </p:spPr>
      </p:pic>
      <p:sp>
        <p:nvSpPr>
          <p:cNvPr id="3" name="Rectangle 2"/>
          <p:cNvSpPr/>
          <p:nvPr/>
        </p:nvSpPr>
        <p:spPr>
          <a:xfrm>
            <a:off x="1143000" y="3584198"/>
            <a:ext cx="7369294" cy="892552"/>
          </a:xfrm>
          <a:prstGeom prst="rect">
            <a:avLst/>
          </a:prstGeom>
        </p:spPr>
        <p:txBody>
          <a:bodyPr wrap="square">
            <a:spAutoFit/>
          </a:bodyPr>
          <a:lstStyle/>
          <a:p>
            <a:r>
              <a:rPr lang="en-US" sz="1300" dirty="0">
                <a:latin typeface="Trebuchet MS" charset="0"/>
                <a:ea typeface="Trebuchet MS" charset="0"/>
                <a:cs typeface="Trebuchet MS" charset="0"/>
              </a:rPr>
              <a:t>D</a:t>
            </a:r>
            <a:r>
              <a:rPr lang="en-US" sz="1300" dirty="0" smtClean="0">
                <a:latin typeface="Trebuchet MS" charset="0"/>
                <a:ea typeface="Trebuchet MS" charset="0"/>
                <a:cs typeface="Trebuchet MS" charset="0"/>
              </a:rPr>
              <a:t>istricts </a:t>
            </a:r>
            <a:r>
              <a:rPr lang="en-US" sz="1300" dirty="0">
                <a:latin typeface="Trebuchet MS" charset="0"/>
                <a:ea typeface="Trebuchet MS" charset="0"/>
                <a:cs typeface="Trebuchet MS" charset="0"/>
              </a:rPr>
              <a:t>with a higher proportion of Career Ready Students have a higher proportion of remedial course </a:t>
            </a:r>
            <a:r>
              <a:rPr lang="en-US" sz="1300" dirty="0" smtClean="0">
                <a:solidFill>
                  <a:srgbClr val="000000"/>
                </a:solidFill>
                <a:latin typeface="Trebuchet MS" charset="0"/>
                <a:ea typeface="Trebuchet MS" charset="0"/>
                <a:cs typeface="Trebuchet MS" charset="0"/>
              </a:rPr>
              <a:t>placement</a:t>
            </a:r>
            <a:br>
              <a:rPr lang="en-US" sz="1300" dirty="0" smtClean="0">
                <a:solidFill>
                  <a:srgbClr val="000000"/>
                </a:solidFill>
                <a:latin typeface="Trebuchet MS" charset="0"/>
                <a:ea typeface="Trebuchet MS" charset="0"/>
                <a:cs typeface="Trebuchet MS" charset="0"/>
              </a:rPr>
            </a:br>
            <a:endParaRPr lang="en-US" sz="1300" dirty="0">
              <a:solidFill>
                <a:srgbClr val="000000"/>
              </a:solidFill>
              <a:latin typeface="Trebuchet MS" charset="0"/>
              <a:ea typeface="Trebuchet MS" charset="0"/>
              <a:cs typeface="Trebuchet MS" charset="0"/>
            </a:endParaRPr>
          </a:p>
          <a:p>
            <a:r>
              <a:rPr lang="en-US" sz="1300" dirty="0" smtClean="0">
                <a:latin typeface="Trebuchet MS" charset="0"/>
                <a:ea typeface="Trebuchet MS" charset="0"/>
                <a:cs typeface="Trebuchet MS" charset="0"/>
              </a:rPr>
              <a:t>Not much </a:t>
            </a:r>
            <a:r>
              <a:rPr lang="en-US" sz="1300" dirty="0">
                <a:latin typeface="Trebuchet MS" charset="0"/>
                <a:ea typeface="Trebuchet MS" charset="0"/>
                <a:cs typeface="Trebuchet MS" charset="0"/>
              </a:rPr>
              <a:t>difference between High and Medium Career Ready </a:t>
            </a:r>
            <a:r>
              <a:rPr lang="en-US" sz="1300" dirty="0" smtClean="0">
                <a:latin typeface="Trebuchet MS" charset="0"/>
                <a:ea typeface="Trebuchet MS" charset="0"/>
                <a:cs typeface="Trebuchet MS" charset="0"/>
              </a:rPr>
              <a:t>Districts</a:t>
            </a:r>
            <a:endParaRPr lang="en-US" sz="1300" dirty="0">
              <a:latin typeface="Trebuchet MS" charset="0"/>
              <a:ea typeface="Trebuchet MS" charset="0"/>
              <a:cs typeface="Trebuchet MS" charset="0"/>
            </a:endParaRPr>
          </a:p>
        </p:txBody>
      </p:sp>
      <p:pic>
        <p:nvPicPr>
          <p:cNvPr id="16" name="Picture 15"/>
          <p:cNvPicPr>
            <a:picLocks/>
          </p:cNvPicPr>
          <p:nvPr/>
        </p:nvPicPr>
        <p:blipFill>
          <a:blip r:embed="rId4">
            <a:extLst>
              <a:ext uri="{28A0092B-C50C-407E-A947-70E740481C1C}">
                <a14:useLocalDpi xmlns:a14="http://schemas.microsoft.com/office/drawing/2010/main" val="0"/>
              </a:ext>
            </a:extLst>
          </a:blip>
          <a:stretch>
            <a:fillRect/>
          </a:stretch>
        </p:blipFill>
        <p:spPr>
          <a:xfrm>
            <a:off x="20255266" y="25151222"/>
            <a:ext cx="14456664" cy="5129784"/>
          </a:xfrm>
          <a:prstGeom prst="rect">
            <a:avLst/>
          </a:prstGeom>
        </p:spPr>
      </p:pic>
      <p:sp>
        <p:nvSpPr>
          <p:cNvPr id="19" name="Oval 18"/>
          <p:cNvSpPr/>
          <p:nvPr/>
        </p:nvSpPr>
        <p:spPr>
          <a:xfrm>
            <a:off x="3360315" y="3349749"/>
            <a:ext cx="160102" cy="125900"/>
          </a:xfrm>
          <a:prstGeom prst="ellipse">
            <a:avLst/>
          </a:prstGeom>
          <a:solidFill>
            <a:srgbClr val="F98D62"/>
          </a:solidFill>
          <a:ln>
            <a:solidFill>
              <a:srgbClr val="F98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0" name="Rectangle 19"/>
          <p:cNvSpPr/>
          <p:nvPr/>
        </p:nvSpPr>
        <p:spPr>
          <a:xfrm>
            <a:off x="3573660" y="3268245"/>
            <a:ext cx="505267"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Low</a:t>
            </a:r>
            <a:endParaRPr lang="en-US" sz="1400" dirty="0"/>
          </a:p>
        </p:txBody>
      </p:sp>
      <p:sp>
        <p:nvSpPr>
          <p:cNvPr id="21" name="Oval 20"/>
          <p:cNvSpPr/>
          <p:nvPr/>
        </p:nvSpPr>
        <p:spPr>
          <a:xfrm>
            <a:off x="4132170" y="3349749"/>
            <a:ext cx="160101" cy="125900"/>
          </a:xfrm>
          <a:prstGeom prst="ellipse">
            <a:avLst/>
          </a:prstGeom>
          <a:solidFill>
            <a:srgbClr val="8DA0CC"/>
          </a:solidFill>
          <a:ln>
            <a:solidFill>
              <a:srgbClr val="8DA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2" name="Rectangle 21"/>
          <p:cNvSpPr/>
          <p:nvPr/>
        </p:nvSpPr>
        <p:spPr>
          <a:xfrm>
            <a:off x="4318679" y="3270568"/>
            <a:ext cx="806631"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Medium</a:t>
            </a:r>
            <a:endParaRPr lang="en-US" sz="1400" dirty="0"/>
          </a:p>
        </p:txBody>
      </p:sp>
      <p:sp>
        <p:nvSpPr>
          <p:cNvPr id="23" name="Oval 22"/>
          <p:cNvSpPr/>
          <p:nvPr/>
        </p:nvSpPr>
        <p:spPr>
          <a:xfrm>
            <a:off x="5203889" y="3349749"/>
            <a:ext cx="160102" cy="125900"/>
          </a:xfrm>
          <a:prstGeom prst="ellipse">
            <a:avLst/>
          </a:prstGeom>
          <a:solidFill>
            <a:srgbClr val="64C0A2"/>
          </a:solidFill>
          <a:ln>
            <a:solidFill>
              <a:srgbClr val="64C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4" name="Rectangle 23"/>
          <p:cNvSpPr/>
          <p:nvPr/>
        </p:nvSpPr>
        <p:spPr>
          <a:xfrm>
            <a:off x="5363991" y="3252882"/>
            <a:ext cx="540533"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High</a:t>
            </a:r>
            <a:endParaRPr lang="en-US" sz="1400" dirty="0"/>
          </a:p>
        </p:txBody>
      </p:sp>
      <p:sp>
        <p:nvSpPr>
          <p:cNvPr id="25" name="TextBox 24"/>
          <p:cNvSpPr txBox="1"/>
          <p:nvPr/>
        </p:nvSpPr>
        <p:spPr>
          <a:xfrm rot="16200000">
            <a:off x="-7762" y="1852348"/>
            <a:ext cx="1816523" cy="276999"/>
          </a:xfrm>
          <a:prstGeom prst="rect">
            <a:avLst/>
          </a:prstGeom>
          <a:noFill/>
        </p:spPr>
        <p:txBody>
          <a:bodyPr wrap="none" rtlCol="0">
            <a:spAutoFit/>
          </a:bodyPr>
          <a:lstStyle/>
          <a:p>
            <a:r>
              <a:rPr lang="en-US" sz="1200" b="1" smtClean="0">
                <a:latin typeface="Trebuchet MS" charset="0"/>
                <a:ea typeface="Trebuchet MS" charset="0"/>
                <a:cs typeface="Trebuchet MS" charset="0"/>
              </a:rPr>
              <a:t>Proportion of Students</a:t>
            </a:r>
            <a:endParaRPr lang="en-US" sz="1200" b="1" dirty="0">
              <a:latin typeface="Trebuchet MS" charset="0"/>
              <a:ea typeface="Trebuchet MS" charset="0"/>
              <a:cs typeface="Trebuchet MS" charset="0"/>
            </a:endParaRPr>
          </a:p>
        </p:txBody>
      </p:sp>
      <p:sp>
        <p:nvSpPr>
          <p:cNvPr id="26" name="TextBox 25"/>
          <p:cNvSpPr txBox="1"/>
          <p:nvPr/>
        </p:nvSpPr>
        <p:spPr>
          <a:xfrm>
            <a:off x="1219200" y="2675400"/>
            <a:ext cx="1329667"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Mathematics</a:t>
            </a:r>
            <a:endParaRPr lang="en-US" sz="1200" b="1" dirty="0">
              <a:latin typeface="Trebuchet MS" charset="0"/>
              <a:ea typeface="Trebuchet MS" charset="0"/>
              <a:cs typeface="Trebuchet MS" charset="0"/>
            </a:endParaRPr>
          </a:p>
        </p:txBody>
      </p:sp>
      <p:sp>
        <p:nvSpPr>
          <p:cNvPr id="27" name="TextBox 26"/>
          <p:cNvSpPr txBox="1"/>
          <p:nvPr/>
        </p:nvSpPr>
        <p:spPr>
          <a:xfrm>
            <a:off x="6361827" y="2675401"/>
            <a:ext cx="1105773"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Reading</a:t>
            </a:r>
            <a:endParaRPr lang="en-US" sz="1200" b="1" dirty="0">
              <a:latin typeface="Trebuchet MS" charset="0"/>
              <a:ea typeface="Trebuchet MS" charset="0"/>
              <a:cs typeface="Trebuchet MS" charset="0"/>
            </a:endParaRPr>
          </a:p>
        </p:txBody>
      </p:sp>
      <p:sp>
        <p:nvSpPr>
          <p:cNvPr id="28" name="TextBox 27"/>
          <p:cNvSpPr txBox="1"/>
          <p:nvPr/>
        </p:nvSpPr>
        <p:spPr>
          <a:xfrm>
            <a:off x="3722592" y="2675401"/>
            <a:ext cx="920325"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English</a:t>
            </a:r>
            <a:endParaRPr lang="en-US" sz="1200" b="1" dirty="0">
              <a:latin typeface="Trebuchet MS" charset="0"/>
              <a:ea typeface="Trebuchet MS" charset="0"/>
              <a:cs typeface="Trebuchet MS" charset="0"/>
            </a:endParaRPr>
          </a:p>
        </p:txBody>
      </p:sp>
    </p:spTree>
    <p:extLst>
      <p:ext uri="{BB962C8B-B14F-4D97-AF65-F5344CB8AC3E}">
        <p14:creationId xmlns:p14="http://schemas.microsoft.com/office/powerpoint/2010/main" val="1467495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199"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Contacts</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838200" y="895350"/>
            <a:ext cx="6934200" cy="3323987"/>
          </a:xfrm>
          <a:prstGeom prst="rect">
            <a:avLst/>
          </a:prstGeom>
          <a:noFill/>
        </p:spPr>
        <p:txBody>
          <a:bodyPr wrap="square" rtlCol="0">
            <a:spAutoFit/>
          </a:bodyPr>
          <a:lstStyle/>
          <a:p>
            <a:pPr>
              <a:lnSpc>
                <a:spcPct val="150000"/>
              </a:lnSpc>
            </a:pPr>
            <a:r>
              <a:rPr lang="en-US" sz="1400" dirty="0" smtClean="0">
                <a:solidFill>
                  <a:srgbClr val="12252D"/>
                </a:solidFill>
                <a:latin typeface="Trebuchet MS" charset="0"/>
                <a:ea typeface="Trebuchet MS" charset="0"/>
                <a:cs typeface="Trebuchet MS" charset="0"/>
              </a:rPr>
              <a:t>Organizers of the DSPG program: Dr. Gizem Korkmaz at </a:t>
            </a:r>
            <a:r>
              <a:rPr lang="en-US" sz="1400" dirty="0" smtClean="0">
                <a:solidFill>
                  <a:srgbClr val="12252D"/>
                </a:solidFill>
                <a:latin typeface="Trebuchet MS" charset="0"/>
                <a:ea typeface="Trebuchet MS" charset="0"/>
                <a:cs typeface="Trebuchet MS" charset="0"/>
                <a:hlinkClick r:id="rId3"/>
              </a:rPr>
              <a:t>gkorkmaz@vbi.vt.edu</a:t>
            </a:r>
            <a:r>
              <a:rPr lang="en-US" sz="1400" dirty="0" smtClean="0">
                <a:solidFill>
                  <a:srgbClr val="12252D"/>
                </a:solidFill>
                <a:latin typeface="Trebuchet MS" charset="0"/>
                <a:ea typeface="Trebuchet MS" charset="0"/>
                <a:cs typeface="Trebuchet MS" charset="0"/>
              </a:rPr>
              <a:t> and Dr. </a:t>
            </a:r>
            <a:r>
              <a:rPr lang="en-US" sz="1400" dirty="0">
                <a:solidFill>
                  <a:srgbClr val="12252D"/>
                </a:solidFill>
                <a:latin typeface="Trebuchet MS" charset="0"/>
                <a:ea typeface="Trebuchet MS" charset="0"/>
                <a:cs typeface="Trebuchet MS" charset="0"/>
              </a:rPr>
              <a:t>Aaron Schroeder at </a:t>
            </a:r>
            <a:r>
              <a:rPr lang="en-US" sz="1400" dirty="0" smtClean="0">
                <a:solidFill>
                  <a:srgbClr val="12252D"/>
                </a:solidFill>
                <a:latin typeface="Trebuchet MS" charset="0"/>
                <a:ea typeface="Trebuchet MS" charset="0"/>
                <a:cs typeface="Trebuchet MS" charset="0"/>
                <a:hlinkClick r:id="rId4"/>
              </a:rPr>
              <a:t>aschroed@vbi.vt.edu</a:t>
            </a:r>
            <a:r>
              <a:rPr lang="en-US" sz="1400" dirty="0" smtClean="0">
                <a:solidFill>
                  <a:srgbClr val="12252D"/>
                </a:solidFill>
                <a:latin typeface="Trebuchet MS" charset="0"/>
                <a:ea typeface="Trebuchet MS" charset="0"/>
                <a:cs typeface="Trebuchet MS" charset="0"/>
              </a:rPr>
              <a:t> </a:t>
            </a:r>
          </a:p>
          <a:p>
            <a:pPr>
              <a:lnSpc>
                <a:spcPct val="150000"/>
              </a:lnSpc>
            </a:pPr>
            <a:endParaRPr lang="en-US" sz="1400" dirty="0" smtClean="0">
              <a:solidFill>
                <a:srgbClr val="12252D"/>
              </a:solidFill>
              <a:latin typeface="Trebuchet MS" charset="0"/>
              <a:ea typeface="Trebuchet MS" charset="0"/>
              <a:cs typeface="Trebuchet MS" charset="0"/>
            </a:endParaRPr>
          </a:p>
          <a:p>
            <a:pPr>
              <a:lnSpc>
                <a:spcPct val="150000"/>
              </a:lnSpc>
            </a:pPr>
            <a:r>
              <a:rPr lang="en-US" sz="1400" dirty="0" smtClean="0">
                <a:solidFill>
                  <a:srgbClr val="12252D"/>
                </a:solidFill>
                <a:latin typeface="Trebuchet MS" charset="0"/>
                <a:ea typeface="Trebuchet MS" charset="0"/>
                <a:cs typeface="Trebuchet MS" charset="0"/>
              </a:rPr>
              <a:t>Applications related to DSPG Fellows Program:</a:t>
            </a:r>
            <a:r>
              <a:rPr lang="en-US" sz="1400" dirty="0">
                <a:solidFill>
                  <a:srgbClr val="12252D"/>
                </a:solidFill>
                <a:latin typeface="Trebuchet MS" charset="0"/>
                <a:ea typeface="Trebuchet MS" charset="0"/>
                <a:cs typeface="Trebuchet MS" charset="0"/>
              </a:rPr>
              <a:t> </a:t>
            </a:r>
            <a:r>
              <a:rPr lang="en-US" sz="1400" dirty="0" smtClean="0">
                <a:solidFill>
                  <a:srgbClr val="12252D"/>
                </a:solidFill>
                <a:latin typeface="Trebuchet MS" charset="0"/>
                <a:ea typeface="Trebuchet MS" charset="0"/>
                <a:cs typeface="Trebuchet MS" charset="0"/>
              </a:rPr>
              <a:t>SDAL </a:t>
            </a:r>
            <a:r>
              <a:rPr lang="en-US" sz="1400" dirty="0">
                <a:solidFill>
                  <a:srgbClr val="12252D"/>
                </a:solidFill>
                <a:latin typeface="Trebuchet MS" charset="0"/>
                <a:ea typeface="Trebuchet MS" charset="0"/>
                <a:cs typeface="Trebuchet MS" charset="0"/>
              </a:rPr>
              <a:t>Administrative Services </a:t>
            </a:r>
            <a:r>
              <a:rPr lang="en-US" sz="1400" dirty="0" smtClean="0">
                <a:solidFill>
                  <a:srgbClr val="12252D"/>
                </a:solidFill>
                <a:latin typeface="Trebuchet MS" charset="0"/>
                <a:ea typeface="Trebuchet MS" charset="0"/>
                <a:cs typeface="Trebuchet MS" charset="0"/>
              </a:rPr>
              <a:t>Coordinator, Kim Lyman at </a:t>
            </a:r>
            <a:r>
              <a:rPr lang="en-US" sz="1400" dirty="0" smtClean="0">
                <a:solidFill>
                  <a:srgbClr val="12252D"/>
                </a:solidFill>
                <a:latin typeface="Trebuchet MS" charset="0"/>
                <a:ea typeface="Trebuchet MS" charset="0"/>
                <a:cs typeface="Trebuchet MS" charset="0"/>
                <a:hlinkClick r:id="rId5"/>
              </a:rPr>
              <a:t>klyman@vbi.vt.edu</a:t>
            </a:r>
            <a:r>
              <a:rPr lang="en-US" sz="1400" dirty="0" smtClean="0">
                <a:solidFill>
                  <a:srgbClr val="12252D"/>
                </a:solidFill>
                <a:latin typeface="Trebuchet MS" charset="0"/>
                <a:ea typeface="Trebuchet MS" charset="0"/>
                <a:cs typeface="Trebuchet MS" charset="0"/>
              </a:rPr>
              <a:t> or </a:t>
            </a:r>
            <a:r>
              <a:rPr lang="is-IS" sz="1400" dirty="0">
                <a:solidFill>
                  <a:srgbClr val="12252D"/>
                </a:solidFill>
                <a:latin typeface="Trebuchet MS" charset="0"/>
                <a:ea typeface="Trebuchet MS" charset="0"/>
                <a:cs typeface="Trebuchet MS" charset="0"/>
              </a:rPr>
              <a:t>(571) </a:t>
            </a:r>
            <a:r>
              <a:rPr lang="is-IS" sz="1400" dirty="0" smtClean="0">
                <a:solidFill>
                  <a:srgbClr val="12252D"/>
                </a:solidFill>
                <a:latin typeface="Trebuchet MS" charset="0"/>
                <a:ea typeface="Trebuchet MS" charset="0"/>
                <a:cs typeface="Trebuchet MS" charset="0"/>
              </a:rPr>
              <a:t>858-3100</a:t>
            </a:r>
          </a:p>
          <a:p>
            <a:pPr>
              <a:lnSpc>
                <a:spcPct val="150000"/>
              </a:lnSpc>
            </a:pPr>
            <a:endParaRPr lang="en-US" sz="1400" dirty="0" smtClean="0">
              <a:solidFill>
                <a:srgbClr val="12252D"/>
              </a:solidFill>
              <a:latin typeface="Trebuchet MS" charset="0"/>
              <a:ea typeface="Trebuchet MS" charset="0"/>
              <a:cs typeface="Trebuchet MS" charset="0"/>
            </a:endParaRPr>
          </a:p>
          <a:p>
            <a:pPr>
              <a:lnSpc>
                <a:spcPct val="150000"/>
              </a:lnSpc>
            </a:pPr>
            <a:r>
              <a:rPr lang="en-US" sz="1400" dirty="0" smtClean="0">
                <a:solidFill>
                  <a:srgbClr val="12252D"/>
                </a:solidFill>
                <a:latin typeface="Trebuchet MS" charset="0"/>
                <a:ea typeface="Trebuchet MS" charset="0"/>
                <a:cs typeface="Trebuchet MS" charset="0"/>
              </a:rPr>
              <a:t>Applications related to DSPG Honors Program: </a:t>
            </a:r>
            <a:r>
              <a:rPr lang="en-US" sz="1400" dirty="0" err="1" smtClean="0">
                <a:solidFill>
                  <a:srgbClr val="12252D"/>
                </a:solidFill>
                <a:latin typeface="Trebuchet MS" charset="0"/>
                <a:ea typeface="Trebuchet MS" charset="0"/>
                <a:cs typeface="Trebuchet MS" charset="0"/>
              </a:rPr>
              <a:t>Biocomplexity</a:t>
            </a:r>
            <a:r>
              <a:rPr lang="en-US" sz="1400" dirty="0" smtClean="0">
                <a:solidFill>
                  <a:srgbClr val="12252D"/>
                </a:solidFill>
                <a:latin typeface="Trebuchet MS" charset="0"/>
                <a:ea typeface="Trebuchet MS" charset="0"/>
                <a:cs typeface="Trebuchet MS" charset="0"/>
              </a:rPr>
              <a:t> Institute Education and Outreach Specialist, Dr. </a:t>
            </a:r>
            <a:r>
              <a:rPr lang="en-US" sz="1400" dirty="0" err="1" smtClean="0">
                <a:solidFill>
                  <a:srgbClr val="12252D"/>
                </a:solidFill>
                <a:latin typeface="Trebuchet MS" charset="0"/>
                <a:ea typeface="Trebuchet MS" charset="0"/>
                <a:cs typeface="Trebuchet MS" charset="0"/>
              </a:rPr>
              <a:t>Shernita</a:t>
            </a:r>
            <a:r>
              <a:rPr lang="en-US" sz="1400" dirty="0" smtClean="0">
                <a:solidFill>
                  <a:srgbClr val="12252D"/>
                </a:solidFill>
                <a:latin typeface="Trebuchet MS" charset="0"/>
                <a:ea typeface="Trebuchet MS" charset="0"/>
                <a:cs typeface="Trebuchet MS" charset="0"/>
              </a:rPr>
              <a:t> Lee at </a:t>
            </a:r>
            <a:r>
              <a:rPr lang="en-US" sz="1400" dirty="0" smtClean="0">
                <a:solidFill>
                  <a:srgbClr val="12252D"/>
                </a:solidFill>
                <a:latin typeface="Trebuchet MS" charset="0"/>
                <a:ea typeface="Trebuchet MS" charset="0"/>
                <a:cs typeface="Trebuchet MS" charset="0"/>
                <a:hlinkClick r:id="rId6"/>
              </a:rPr>
              <a:t>shernita@vbi.vt.edu</a:t>
            </a:r>
            <a:r>
              <a:rPr lang="en-US" sz="1400" dirty="0" smtClean="0">
                <a:solidFill>
                  <a:srgbClr val="12252D"/>
                </a:solidFill>
                <a:latin typeface="Trebuchet MS" charset="0"/>
                <a:ea typeface="Trebuchet MS" charset="0"/>
                <a:cs typeface="Trebuchet MS" charset="0"/>
              </a:rPr>
              <a:t> </a:t>
            </a:r>
            <a:r>
              <a:rPr lang="mr-IN" sz="1400" dirty="0" err="1" smtClean="0">
                <a:solidFill>
                  <a:srgbClr val="12252D"/>
                </a:solidFill>
                <a:latin typeface="Trebuchet MS" charset="0"/>
                <a:ea typeface="Trebuchet MS" charset="0"/>
                <a:cs typeface="Trebuchet MS" charset="0"/>
              </a:rPr>
              <a:t>or</a:t>
            </a:r>
            <a:r>
              <a:rPr lang="en-US" sz="1400" dirty="0">
                <a:solidFill>
                  <a:srgbClr val="12252D"/>
                </a:solidFill>
                <a:latin typeface="Trebuchet MS" charset="0"/>
                <a:ea typeface="Trebuchet MS" charset="0"/>
                <a:cs typeface="Trebuchet MS" charset="0"/>
              </a:rPr>
              <a:t> </a:t>
            </a:r>
            <a:r>
              <a:rPr lang="en-US" sz="1400" dirty="0" smtClean="0">
                <a:solidFill>
                  <a:srgbClr val="12252D"/>
                </a:solidFill>
                <a:latin typeface="Trebuchet MS" charset="0"/>
                <a:ea typeface="Trebuchet MS" charset="0"/>
                <a:cs typeface="Trebuchet MS" charset="0"/>
              </a:rPr>
              <a:t>(540)-231-7531</a:t>
            </a:r>
          </a:p>
          <a:p>
            <a:pPr>
              <a:lnSpc>
                <a:spcPct val="150000"/>
              </a:lnSpc>
            </a:pPr>
            <a:endParaRPr lang="en-US" sz="1400" dirty="0" smtClean="0">
              <a:solidFill>
                <a:srgbClr val="12252D"/>
              </a:solidFill>
              <a:latin typeface="Trebuchet MS" charset="0"/>
              <a:ea typeface="Trebuchet MS" charset="0"/>
              <a:cs typeface="Trebuchet MS" charset="0"/>
            </a:endParaRPr>
          </a:p>
          <a:p>
            <a:pPr>
              <a:lnSpc>
                <a:spcPct val="150000"/>
              </a:lnSpc>
            </a:pPr>
            <a:r>
              <a:rPr lang="en-US" sz="1400" dirty="0">
                <a:solidFill>
                  <a:srgbClr val="12252D"/>
                </a:solidFill>
                <a:latin typeface="Trebuchet MS" charset="0"/>
                <a:ea typeface="Trebuchet MS" charset="0"/>
                <a:cs typeface="Trebuchet MS" charset="0"/>
              </a:rPr>
              <a:t>Website: </a:t>
            </a:r>
            <a:r>
              <a:rPr lang="en-US" sz="1400" dirty="0">
                <a:solidFill>
                  <a:srgbClr val="12252D"/>
                </a:solidFill>
                <a:latin typeface="Trebuchet MS" charset="0"/>
                <a:ea typeface="Trebuchet MS" charset="0"/>
                <a:cs typeface="Trebuchet MS" charset="0"/>
                <a:hlinkClick r:id="rId7"/>
              </a:rPr>
              <a:t>https://</a:t>
            </a:r>
            <a:r>
              <a:rPr lang="en-US" sz="1400" dirty="0" smtClean="0">
                <a:solidFill>
                  <a:srgbClr val="12252D"/>
                </a:solidFill>
                <a:latin typeface="Trebuchet MS" charset="0"/>
                <a:ea typeface="Trebuchet MS" charset="0"/>
                <a:cs typeface="Trebuchet MS" charset="0"/>
                <a:hlinkClick r:id="rId7"/>
              </a:rPr>
              <a:t>www.bi.vt.edu/sdal/careers/call-for-students</a:t>
            </a:r>
            <a:r>
              <a:rPr lang="en-US" sz="1400" dirty="0" smtClean="0">
                <a:solidFill>
                  <a:srgbClr val="12252D"/>
                </a:solidFill>
                <a:latin typeface="Trebuchet MS" charset="0"/>
                <a:ea typeface="Trebuchet MS" charset="0"/>
                <a:cs typeface="Trebuchet MS" charset="0"/>
              </a:rPr>
              <a:t> </a:t>
            </a:r>
            <a:endParaRPr lang="en-US" sz="14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294816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199"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Other Quotes</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1066800" y="972333"/>
            <a:ext cx="6858000" cy="3231654"/>
          </a:xfrm>
          <a:prstGeom prst="rect">
            <a:avLst/>
          </a:prstGeom>
          <a:noFill/>
        </p:spPr>
        <p:txBody>
          <a:bodyPr wrap="square" rtlCol="0">
            <a:spAutoFit/>
          </a:bodyPr>
          <a:lstStyle/>
          <a:p>
            <a:r>
              <a:rPr lang="en-US" sz="1400" i="1" dirty="0">
                <a:solidFill>
                  <a:srgbClr val="12252D"/>
                </a:solidFill>
                <a:latin typeface="Trebuchet MS" charset="0"/>
                <a:ea typeface="Trebuchet MS" charset="0"/>
                <a:cs typeface="Trebuchet MS" charset="0"/>
              </a:rPr>
              <a:t>“While classwork is heavy on numbers, being able to work directly with people at Arlington County government is eye-opening. It gives you a broader context and changes your world </a:t>
            </a:r>
            <a:r>
              <a:rPr lang="en-US" sz="1400" i="1" dirty="0" smtClean="0">
                <a:solidFill>
                  <a:srgbClr val="12252D"/>
                </a:solidFill>
                <a:latin typeface="Trebuchet MS" charset="0"/>
                <a:ea typeface="Trebuchet MS" charset="0"/>
                <a:cs typeface="Trebuchet MS" charset="0"/>
              </a:rPr>
              <a:t>view.” </a:t>
            </a:r>
          </a:p>
          <a:p>
            <a:pPr algn="r"/>
            <a:r>
              <a:rPr lang="en-US" sz="1200" b="1" dirty="0" smtClean="0">
                <a:solidFill>
                  <a:srgbClr val="12252D"/>
                </a:solidFill>
                <a:latin typeface="Trebuchet MS" charset="0"/>
                <a:ea typeface="Trebuchet MS" charset="0"/>
                <a:cs typeface="Trebuchet MS" charset="0"/>
              </a:rPr>
              <a:t>- Adrienne </a:t>
            </a:r>
            <a:r>
              <a:rPr lang="en-US" sz="1200" b="1" dirty="0">
                <a:solidFill>
                  <a:srgbClr val="12252D"/>
                </a:solidFill>
                <a:latin typeface="Trebuchet MS" charset="0"/>
                <a:ea typeface="Trebuchet MS" charset="0"/>
                <a:cs typeface="Trebuchet MS" charset="0"/>
              </a:rPr>
              <a:t>Rogers, of Blacksburg, Virginia, then a </a:t>
            </a:r>
            <a:r>
              <a:rPr lang="en-US" sz="1200" b="1" dirty="0" smtClean="0">
                <a:solidFill>
                  <a:srgbClr val="12252D"/>
                </a:solidFill>
                <a:latin typeface="Trebuchet MS" charset="0"/>
                <a:ea typeface="Trebuchet MS" charset="0"/>
                <a:cs typeface="Trebuchet MS" charset="0"/>
              </a:rPr>
              <a:t/>
            </a:r>
            <a:br>
              <a:rPr lang="en-US" sz="1200" b="1" dirty="0" smtClean="0">
                <a:solidFill>
                  <a:srgbClr val="12252D"/>
                </a:solidFill>
                <a:latin typeface="Trebuchet MS" charset="0"/>
                <a:ea typeface="Trebuchet MS" charset="0"/>
                <a:cs typeface="Trebuchet MS" charset="0"/>
              </a:rPr>
            </a:br>
            <a:r>
              <a:rPr lang="en-US" sz="1200" b="1" dirty="0" smtClean="0">
                <a:solidFill>
                  <a:srgbClr val="12252D"/>
                </a:solidFill>
                <a:latin typeface="Trebuchet MS" charset="0"/>
                <a:ea typeface="Trebuchet MS" charset="0"/>
                <a:cs typeface="Trebuchet MS" charset="0"/>
              </a:rPr>
              <a:t>rising </a:t>
            </a:r>
            <a:r>
              <a:rPr lang="en-US" sz="1200" b="1" dirty="0">
                <a:solidFill>
                  <a:srgbClr val="12252D"/>
                </a:solidFill>
                <a:latin typeface="Trebuchet MS" charset="0"/>
                <a:ea typeface="Trebuchet MS" charset="0"/>
                <a:cs typeface="Trebuchet MS" charset="0"/>
              </a:rPr>
              <a:t>senior majoring in statistics and sociology at Virginia </a:t>
            </a:r>
            <a:r>
              <a:rPr lang="en-US" sz="1200" b="1" dirty="0" smtClean="0">
                <a:solidFill>
                  <a:srgbClr val="12252D"/>
                </a:solidFill>
                <a:latin typeface="Trebuchet MS" charset="0"/>
                <a:ea typeface="Trebuchet MS" charset="0"/>
                <a:cs typeface="Trebuchet MS" charset="0"/>
              </a:rPr>
              <a:t>Tech</a:t>
            </a:r>
          </a:p>
          <a:p>
            <a:endParaRPr lang="en-US" sz="1400" i="1" dirty="0" smtClean="0">
              <a:solidFill>
                <a:srgbClr val="12252D"/>
              </a:solidFill>
              <a:latin typeface="Trebuchet MS" charset="0"/>
              <a:ea typeface="Trebuchet MS" charset="0"/>
              <a:cs typeface="Trebuchet MS" charset="0"/>
            </a:endParaRPr>
          </a:p>
          <a:p>
            <a:endParaRPr lang="en-US" sz="1400" i="1" dirty="0" smtClean="0">
              <a:solidFill>
                <a:srgbClr val="12252D"/>
              </a:solidFill>
              <a:latin typeface="Trebuchet MS" charset="0"/>
              <a:ea typeface="Trebuchet MS" charset="0"/>
              <a:cs typeface="Trebuchet MS" charset="0"/>
            </a:endParaRPr>
          </a:p>
          <a:p>
            <a:r>
              <a:rPr lang="en-US" sz="1400" i="1" dirty="0" smtClean="0">
                <a:solidFill>
                  <a:srgbClr val="12252D"/>
                </a:solidFill>
                <a:latin typeface="Trebuchet MS" charset="0"/>
                <a:ea typeface="Trebuchet MS" charset="0"/>
                <a:cs typeface="Trebuchet MS" charset="0"/>
              </a:rPr>
              <a:t>“</a:t>
            </a:r>
            <a:r>
              <a:rPr lang="en-US" sz="1400" i="1" dirty="0">
                <a:solidFill>
                  <a:srgbClr val="12252D"/>
                </a:solidFill>
                <a:latin typeface="Trebuchet MS" charset="0"/>
                <a:ea typeface="Trebuchet MS" charset="0"/>
                <a:cs typeface="Trebuchet MS" charset="0"/>
              </a:rPr>
              <a:t>I never realized how much time it takes to clean the data into the right form. Now I know and can really appreciate all the </a:t>
            </a:r>
            <a:r>
              <a:rPr lang="en-US" sz="1400" i="1" dirty="0" smtClean="0">
                <a:solidFill>
                  <a:srgbClr val="12252D"/>
                </a:solidFill>
                <a:latin typeface="Trebuchet MS" charset="0"/>
                <a:ea typeface="Trebuchet MS" charset="0"/>
                <a:cs typeface="Trebuchet MS" charset="0"/>
              </a:rPr>
              <a:t>effort.” </a:t>
            </a:r>
          </a:p>
          <a:p>
            <a:pPr algn="r"/>
            <a:r>
              <a:rPr lang="en-US" sz="1200" b="1" dirty="0" smtClean="0">
                <a:solidFill>
                  <a:srgbClr val="12252D"/>
                </a:solidFill>
                <a:latin typeface="Trebuchet MS" charset="0"/>
                <a:ea typeface="Trebuchet MS" charset="0"/>
                <a:cs typeface="Trebuchet MS" charset="0"/>
              </a:rPr>
              <a:t>- Will </a:t>
            </a:r>
            <a:r>
              <a:rPr lang="en-US" sz="1200" b="1" dirty="0" err="1">
                <a:solidFill>
                  <a:srgbClr val="12252D"/>
                </a:solidFill>
                <a:latin typeface="Trebuchet MS" charset="0"/>
                <a:ea typeface="Trebuchet MS" charset="0"/>
                <a:cs typeface="Trebuchet MS" charset="0"/>
              </a:rPr>
              <a:t>Sandholtz</a:t>
            </a:r>
            <a:r>
              <a:rPr lang="en-US" sz="1200" b="1" dirty="0">
                <a:solidFill>
                  <a:srgbClr val="12252D"/>
                </a:solidFill>
                <a:latin typeface="Trebuchet MS" charset="0"/>
                <a:ea typeface="Trebuchet MS" charset="0"/>
                <a:cs typeface="Trebuchet MS" charset="0"/>
              </a:rPr>
              <a:t>, then a rising junior at U of California, </a:t>
            </a:r>
            <a:r>
              <a:rPr lang="en-US" sz="1200" b="1" dirty="0" smtClean="0">
                <a:solidFill>
                  <a:srgbClr val="12252D"/>
                </a:solidFill>
                <a:latin typeface="Trebuchet MS" charset="0"/>
                <a:ea typeface="Trebuchet MS" charset="0"/>
                <a:cs typeface="Trebuchet MS" charset="0"/>
              </a:rPr>
              <a:t>Berkeley</a:t>
            </a:r>
          </a:p>
          <a:p>
            <a:endParaRPr lang="en-US" sz="1400" i="1" dirty="0" smtClean="0">
              <a:solidFill>
                <a:srgbClr val="12252D"/>
              </a:solidFill>
              <a:latin typeface="Trebuchet MS" charset="0"/>
              <a:ea typeface="Trebuchet MS" charset="0"/>
              <a:cs typeface="Trebuchet MS" charset="0"/>
            </a:endParaRPr>
          </a:p>
          <a:p>
            <a:endParaRPr lang="en-US" sz="1400" i="1" dirty="0">
              <a:solidFill>
                <a:srgbClr val="12252D"/>
              </a:solidFill>
              <a:latin typeface="Trebuchet MS" charset="0"/>
              <a:ea typeface="Trebuchet MS" charset="0"/>
              <a:cs typeface="Trebuchet MS" charset="0"/>
            </a:endParaRPr>
          </a:p>
          <a:p>
            <a:r>
              <a:rPr lang="en-US" sz="1400" i="1" dirty="0">
                <a:latin typeface="Trebuchet MS" charset="0"/>
                <a:ea typeface="Trebuchet MS" charset="0"/>
                <a:cs typeface="Trebuchet MS" charset="0"/>
              </a:rPr>
              <a:t>"All of our projects involved interesting issues with a clear need for statistical expertise, and a direct impact on the communities we worked with</a:t>
            </a:r>
            <a:r>
              <a:rPr lang="en-US" sz="1400" i="1" dirty="0" smtClean="0">
                <a:latin typeface="Trebuchet MS" charset="0"/>
                <a:ea typeface="Trebuchet MS" charset="0"/>
                <a:cs typeface="Trebuchet MS" charset="0"/>
              </a:rPr>
              <a:t>."</a:t>
            </a:r>
            <a:endParaRPr lang="en-US" sz="1400" i="1" dirty="0" smtClean="0">
              <a:solidFill>
                <a:srgbClr val="12252D"/>
              </a:solidFill>
              <a:latin typeface="Trebuchet MS" charset="0"/>
              <a:ea typeface="Trebuchet MS" charset="0"/>
              <a:cs typeface="Trebuchet MS" charset="0"/>
            </a:endParaRPr>
          </a:p>
          <a:p>
            <a:endParaRPr lang="en-US" sz="1400" i="1"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5486091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5" name="Title 1"/>
          <p:cNvSpPr txBox="1">
            <a:spLocks/>
          </p:cNvSpPr>
          <p:nvPr/>
        </p:nvSpPr>
        <p:spPr>
          <a:xfrm>
            <a:off x="457199" y="57150"/>
            <a:ext cx="8229600" cy="857250"/>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0" i="0" kern="1200">
                <a:solidFill>
                  <a:schemeClr val="tx1"/>
                </a:solidFill>
                <a:latin typeface="Gill Sans  "/>
                <a:ea typeface="+mj-ea"/>
                <a:cs typeface="Gill Sans  "/>
              </a:defRPr>
            </a:lvl1pPr>
          </a:lstStyle>
          <a:p>
            <a:pPr algn="l"/>
            <a:r>
              <a:rPr lang="en-US" sz="3000" b="1" smtClean="0">
                <a:solidFill>
                  <a:srgbClr val="12252D"/>
                </a:solidFill>
                <a:latin typeface="Raleway" charset="0"/>
                <a:ea typeface="Raleway" charset="0"/>
                <a:cs typeface="Raleway" charset="0"/>
              </a:rPr>
              <a:t>Other Quotes</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990600" y="1047750"/>
            <a:ext cx="7315200" cy="2523768"/>
          </a:xfrm>
          <a:prstGeom prst="rect">
            <a:avLst/>
          </a:prstGeom>
          <a:noFill/>
        </p:spPr>
        <p:txBody>
          <a:bodyPr wrap="square" rtlCol="0">
            <a:spAutoFit/>
          </a:bodyPr>
          <a:lstStyle/>
          <a:p>
            <a:r>
              <a:rPr lang="en-US" sz="1400" i="1" dirty="0">
                <a:latin typeface="Trebuchet MS" charset="0"/>
                <a:ea typeface="Trebuchet MS" charset="0"/>
                <a:cs typeface="Trebuchet MS" charset="0"/>
              </a:rPr>
              <a:t>“Our overarching objective is to equip new generations of scientists with skills they need to provide policymakers and government leaders with data analysis support that can inform difficult decisions related to healthcare, education, and social </a:t>
            </a:r>
            <a:r>
              <a:rPr lang="en-US" sz="1400" i="1" dirty="0" smtClean="0">
                <a:latin typeface="Trebuchet MS" charset="0"/>
                <a:ea typeface="Trebuchet MS" charset="0"/>
                <a:cs typeface="Trebuchet MS" charset="0"/>
              </a:rPr>
              <a:t>justice.” </a:t>
            </a:r>
          </a:p>
          <a:p>
            <a:pPr algn="r"/>
            <a:r>
              <a:rPr lang="en-US" sz="1200" b="1" dirty="0" smtClean="0">
                <a:latin typeface="Trebuchet MS" charset="0"/>
                <a:ea typeface="Trebuchet MS" charset="0"/>
                <a:cs typeface="Trebuchet MS" charset="0"/>
              </a:rPr>
              <a:t>- Sallie </a:t>
            </a:r>
            <a:r>
              <a:rPr lang="en-US" sz="1200" b="1" dirty="0">
                <a:latin typeface="Trebuchet MS" charset="0"/>
                <a:ea typeface="Trebuchet MS" charset="0"/>
                <a:cs typeface="Trebuchet MS" charset="0"/>
              </a:rPr>
              <a:t>Keller, professor of statistics and </a:t>
            </a:r>
            <a:r>
              <a:rPr lang="en-US" sz="1200" b="1" dirty="0" smtClean="0">
                <a:latin typeface="Trebuchet MS" charset="0"/>
                <a:ea typeface="Trebuchet MS" charset="0"/>
                <a:cs typeface="Trebuchet MS" charset="0"/>
              </a:rPr>
              <a:t/>
            </a:r>
            <a:br>
              <a:rPr lang="en-US" sz="1200" b="1" dirty="0" smtClean="0">
                <a:latin typeface="Trebuchet MS" charset="0"/>
                <a:ea typeface="Trebuchet MS" charset="0"/>
                <a:cs typeface="Trebuchet MS" charset="0"/>
              </a:rPr>
            </a:br>
            <a:r>
              <a:rPr lang="en-US" sz="1200" b="1" dirty="0" smtClean="0">
                <a:latin typeface="Trebuchet MS" charset="0"/>
                <a:ea typeface="Trebuchet MS" charset="0"/>
                <a:cs typeface="Trebuchet MS" charset="0"/>
              </a:rPr>
              <a:t>director </a:t>
            </a:r>
            <a:r>
              <a:rPr lang="en-US" sz="1200" b="1" dirty="0">
                <a:latin typeface="Trebuchet MS" charset="0"/>
                <a:ea typeface="Trebuchet MS" charset="0"/>
                <a:cs typeface="Trebuchet MS" charset="0"/>
              </a:rPr>
              <a:t>of the Social and Decision Analytics </a:t>
            </a:r>
            <a:r>
              <a:rPr lang="en-US" sz="1200" b="1" dirty="0" smtClean="0">
                <a:latin typeface="Trebuchet MS" charset="0"/>
                <a:ea typeface="Trebuchet MS" charset="0"/>
                <a:cs typeface="Trebuchet MS" charset="0"/>
              </a:rPr>
              <a:t>Laboratory</a:t>
            </a:r>
          </a:p>
          <a:p>
            <a:endParaRPr lang="en-US" sz="1200" b="1" dirty="0" smtClean="0">
              <a:latin typeface="Trebuchet MS" charset="0"/>
              <a:ea typeface="Trebuchet MS" charset="0"/>
              <a:cs typeface="Trebuchet MS" charset="0"/>
            </a:endParaRPr>
          </a:p>
          <a:p>
            <a:endParaRPr lang="en-US" sz="1400" dirty="0" smtClean="0">
              <a:latin typeface="Trebuchet MS" charset="0"/>
              <a:ea typeface="Trebuchet MS" charset="0"/>
              <a:cs typeface="Trebuchet MS" charset="0"/>
            </a:endParaRPr>
          </a:p>
          <a:p>
            <a:r>
              <a:rPr lang="en-US" sz="1400" i="1" dirty="0" smtClean="0">
                <a:latin typeface="Trebuchet MS" charset="0"/>
                <a:ea typeface="Trebuchet MS" charset="0"/>
                <a:cs typeface="Trebuchet MS" charset="0"/>
              </a:rPr>
              <a:t>“</a:t>
            </a:r>
            <a:r>
              <a:rPr lang="en-US" sz="1400" i="1" dirty="0">
                <a:latin typeface="Trebuchet MS" charset="0"/>
                <a:ea typeface="Trebuchet MS" charset="0"/>
                <a:cs typeface="Trebuchet MS" charset="0"/>
              </a:rPr>
              <a:t>It’s not easy to find a program like Data Science for the Public Good that combines my two majors — statistics and psychology. This is a </a:t>
            </a:r>
            <a:r>
              <a:rPr lang="en-US" sz="1400" i="1" dirty="0" smtClean="0">
                <a:latin typeface="Trebuchet MS" charset="0"/>
                <a:ea typeface="Trebuchet MS" charset="0"/>
                <a:cs typeface="Trebuchet MS" charset="0"/>
              </a:rPr>
              <a:t>great opportunity </a:t>
            </a:r>
            <a:r>
              <a:rPr lang="en-US" sz="1400" i="1" dirty="0">
                <a:latin typeface="Trebuchet MS" charset="0"/>
                <a:ea typeface="Trebuchet MS" charset="0"/>
                <a:cs typeface="Trebuchet MS" charset="0"/>
              </a:rPr>
              <a:t>for me to work on an issue I am passionate </a:t>
            </a:r>
            <a:r>
              <a:rPr lang="en-US" sz="1400" i="1" dirty="0" smtClean="0">
                <a:latin typeface="Trebuchet MS" charset="0"/>
                <a:ea typeface="Trebuchet MS" charset="0"/>
                <a:cs typeface="Trebuchet MS" charset="0"/>
              </a:rPr>
              <a:t>about.”</a:t>
            </a:r>
          </a:p>
          <a:p>
            <a:pPr algn="r"/>
            <a:r>
              <a:rPr lang="en-US" sz="1200" b="1" dirty="0" smtClean="0">
                <a:latin typeface="Trebuchet MS" charset="0"/>
                <a:ea typeface="Trebuchet MS" charset="0"/>
                <a:cs typeface="Trebuchet MS" charset="0"/>
              </a:rPr>
              <a:t>- Emily </a:t>
            </a:r>
            <a:r>
              <a:rPr lang="en-US" sz="1200" b="1" dirty="0">
                <a:latin typeface="Trebuchet MS" charset="0"/>
                <a:ea typeface="Trebuchet MS" charset="0"/>
                <a:cs typeface="Trebuchet MS" charset="0"/>
              </a:rPr>
              <a:t>Stark, who is hoping she can apply </a:t>
            </a:r>
            <a:r>
              <a:rPr lang="en-US" sz="1200" b="1" dirty="0" smtClean="0">
                <a:latin typeface="Trebuchet MS" charset="0"/>
                <a:ea typeface="Trebuchet MS" charset="0"/>
                <a:cs typeface="Trebuchet MS" charset="0"/>
              </a:rPr>
              <a:t>some </a:t>
            </a:r>
            <a:r>
              <a:rPr lang="en-US" sz="1200" b="1" dirty="0">
                <a:latin typeface="Trebuchet MS" charset="0"/>
                <a:ea typeface="Trebuchet MS" charset="0"/>
                <a:cs typeface="Trebuchet MS" charset="0"/>
              </a:rPr>
              <a:t>of what </a:t>
            </a:r>
            <a:r>
              <a:rPr lang="en-US" sz="1200" b="1" dirty="0" smtClean="0">
                <a:latin typeface="Trebuchet MS" charset="0"/>
                <a:ea typeface="Trebuchet MS" charset="0"/>
                <a:cs typeface="Trebuchet MS" charset="0"/>
              </a:rPr>
              <a:t>she </a:t>
            </a:r>
            <a:r>
              <a:rPr lang="en-US" sz="1200" b="1" dirty="0">
                <a:latin typeface="Trebuchet MS" charset="0"/>
                <a:ea typeface="Trebuchet MS" charset="0"/>
                <a:cs typeface="Trebuchet MS" charset="0"/>
              </a:rPr>
              <a:t>learns to </a:t>
            </a:r>
            <a:r>
              <a:rPr lang="en-US" sz="1200" b="1" dirty="0" smtClean="0">
                <a:latin typeface="Trebuchet MS" charset="0"/>
                <a:ea typeface="Trebuchet MS" charset="0"/>
                <a:cs typeface="Trebuchet MS" charset="0"/>
              </a:rPr>
              <a:t/>
            </a:r>
            <a:br>
              <a:rPr lang="en-US" sz="1200" b="1" dirty="0" smtClean="0">
                <a:latin typeface="Trebuchet MS" charset="0"/>
                <a:ea typeface="Trebuchet MS" charset="0"/>
                <a:cs typeface="Trebuchet MS" charset="0"/>
              </a:rPr>
            </a:br>
            <a:r>
              <a:rPr lang="en-US" sz="1200" b="1" dirty="0" smtClean="0">
                <a:latin typeface="Trebuchet MS" charset="0"/>
                <a:ea typeface="Trebuchet MS" charset="0"/>
                <a:cs typeface="Trebuchet MS" charset="0"/>
              </a:rPr>
              <a:t>education solutions </a:t>
            </a:r>
            <a:r>
              <a:rPr lang="en-US" sz="1200" b="1" dirty="0">
                <a:latin typeface="Trebuchet MS" charset="0"/>
                <a:ea typeface="Trebuchet MS" charset="0"/>
                <a:cs typeface="Trebuchet MS" charset="0"/>
              </a:rPr>
              <a:t>in Tennessee, where she attends </a:t>
            </a:r>
            <a:r>
              <a:rPr lang="en-US" sz="1200" b="1" dirty="0" smtClean="0">
                <a:latin typeface="Trebuchet MS" charset="0"/>
                <a:ea typeface="Trebuchet MS" charset="0"/>
                <a:cs typeface="Trebuchet MS" charset="0"/>
              </a:rPr>
              <a:t>college</a:t>
            </a:r>
          </a:p>
        </p:txBody>
      </p:sp>
    </p:spTree>
    <p:extLst>
      <p:ext uri="{BB962C8B-B14F-4D97-AF65-F5344CB8AC3E}">
        <p14:creationId xmlns:p14="http://schemas.microsoft.com/office/powerpoint/2010/main" val="21192458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200" y="2871"/>
            <a:ext cx="8229600" cy="857250"/>
          </a:xfrm>
        </p:spPr>
        <p:txBody>
          <a:bodyPr>
            <a:normAutofit/>
          </a:bodyPr>
          <a:lstStyle/>
          <a:p>
            <a:pPr algn="l"/>
            <a:r>
              <a:rPr lang="en-US" sz="3000" b="1" dirty="0">
                <a:solidFill>
                  <a:srgbClr val="12252D"/>
                </a:solidFill>
                <a:latin typeface="Raleway" charset="0"/>
                <a:ea typeface="Raleway" charset="0"/>
                <a:cs typeface="Raleway" charset="0"/>
              </a:rPr>
              <a:t>Diversify </a:t>
            </a:r>
            <a:r>
              <a:rPr lang="en-US" sz="3000" b="1" dirty="0" smtClean="0">
                <a:solidFill>
                  <a:srgbClr val="12252D"/>
                </a:solidFill>
                <a:latin typeface="Raleway" charset="0"/>
                <a:ea typeface="Raleway" charset="0"/>
                <a:cs typeface="Raleway" charset="0"/>
              </a:rPr>
              <a:t>Your Expertise</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990600" y="971550"/>
            <a:ext cx="7391400" cy="1569660"/>
          </a:xfrm>
          <a:prstGeom prst="rect">
            <a:avLst/>
          </a:prstGeom>
        </p:spPr>
        <p:txBody>
          <a:bodyPr wrap="square">
            <a:spAutoFit/>
          </a:bodyPr>
          <a:lstStyle/>
          <a:p>
            <a:pPr marL="285750" indent="-285750">
              <a:buFont typeface="Arial" charset="0"/>
              <a:buChar char="•"/>
            </a:pPr>
            <a:r>
              <a:rPr lang="en-US" sz="1600" dirty="0" smtClean="0">
                <a:latin typeface="Trebuchet MS" charset="0"/>
                <a:ea typeface="Trebuchet MS" charset="0"/>
                <a:cs typeface="Trebuchet MS" charset="0"/>
              </a:rPr>
              <a:t>Work in </a:t>
            </a:r>
            <a:r>
              <a:rPr lang="en-US" sz="1600" dirty="0">
                <a:latin typeface="Trebuchet MS" charset="0"/>
                <a:ea typeface="Trebuchet MS" charset="0"/>
                <a:cs typeface="Trebuchet MS" charset="0"/>
              </a:rPr>
              <a:t>cross-disciplinary teams, closely supported by graduate </a:t>
            </a:r>
            <a:r>
              <a:rPr lang="en-US" sz="1600" dirty="0" smtClean="0">
                <a:latin typeface="Trebuchet MS" charset="0"/>
                <a:ea typeface="Trebuchet MS" charset="0"/>
                <a:cs typeface="Trebuchet MS" charset="0"/>
              </a:rPr>
              <a:t>research </a:t>
            </a:r>
            <a:r>
              <a:rPr lang="en-US" sz="1600" dirty="0">
                <a:latin typeface="Trebuchet MS" charset="0"/>
                <a:ea typeface="Trebuchet MS" charset="0"/>
                <a:cs typeface="Trebuchet MS" charset="0"/>
              </a:rPr>
              <a:t>assistants and supervised by faculty. </a:t>
            </a:r>
            <a:endParaRPr lang="en-US" sz="1600" dirty="0" smtClean="0">
              <a:latin typeface="Trebuchet MS" charset="0"/>
              <a:ea typeface="Trebuchet MS" charset="0"/>
              <a:cs typeface="Trebuchet MS" charset="0"/>
            </a:endParaRPr>
          </a:p>
          <a:p>
            <a:pPr marL="285750" indent="-285750">
              <a:buFont typeface="Arial" charset="0"/>
              <a:buChar char="•"/>
            </a:pPr>
            <a:endParaRPr lang="en-US" sz="1600" dirty="0" smtClean="0">
              <a:latin typeface="Trebuchet MS" charset="0"/>
              <a:ea typeface="Trebuchet MS" charset="0"/>
              <a:cs typeface="Trebuchet MS" charset="0"/>
            </a:endParaRPr>
          </a:p>
          <a:p>
            <a:pPr marL="285750" indent="-285750">
              <a:buFont typeface="Arial" charset="0"/>
              <a:buChar char="•"/>
            </a:pPr>
            <a:r>
              <a:rPr lang="en-US" sz="1600" dirty="0" smtClean="0">
                <a:latin typeface="Trebuchet MS" charset="0"/>
                <a:ea typeface="Trebuchet MS" charset="0"/>
                <a:cs typeface="Trebuchet MS" charset="0"/>
              </a:rPr>
              <a:t>Individualized mentors in </a:t>
            </a:r>
            <a:r>
              <a:rPr lang="en-US" sz="1600" dirty="0">
                <a:latin typeface="Trebuchet MS" charset="0"/>
                <a:ea typeface="Trebuchet MS" charset="0"/>
                <a:cs typeface="Trebuchet MS" charset="0"/>
              </a:rPr>
              <a:t>a wide variety of fields: statistics, social, behavioral and economic sciences, computer science, simulation, data analytics, information technology policy, and </a:t>
            </a:r>
            <a:r>
              <a:rPr lang="en-US" sz="1600" dirty="0">
                <a:solidFill>
                  <a:srgbClr val="171717"/>
                </a:solidFill>
                <a:latin typeface="Trebuchet MS" charset="0"/>
                <a:ea typeface="Trebuchet MS" charset="0"/>
                <a:cs typeface="Trebuchet MS" charset="0"/>
              </a:rPr>
              <a:t>infrastructural resilience</a:t>
            </a:r>
            <a:r>
              <a:rPr lang="en-US" sz="1600" dirty="0">
                <a:latin typeface="Trebuchet MS" charset="0"/>
                <a:ea typeface="Trebuchet MS" charset="0"/>
                <a:cs typeface="Trebuchet MS" charset="0"/>
              </a:rPr>
              <a:t>.</a:t>
            </a:r>
          </a:p>
        </p:txBody>
      </p:sp>
      <p:sp>
        <p:nvSpPr>
          <p:cNvPr id="6" name="TextBox 5"/>
          <p:cNvSpPr txBox="1"/>
          <p:nvPr/>
        </p:nvSpPr>
        <p:spPr>
          <a:xfrm>
            <a:off x="1295400" y="3018532"/>
            <a:ext cx="6630320" cy="923330"/>
          </a:xfrm>
          <a:prstGeom prst="rect">
            <a:avLst/>
          </a:prstGeom>
          <a:noFill/>
        </p:spPr>
        <p:txBody>
          <a:bodyPr wrap="square" rtlCol="0">
            <a:spAutoFit/>
          </a:bodyPr>
          <a:lstStyle/>
          <a:p>
            <a:r>
              <a:rPr lang="en-US" sz="1400" i="1" dirty="0">
                <a:latin typeface="Trebuchet MS" charset="0"/>
                <a:ea typeface="Trebuchet MS" charset="0"/>
                <a:cs typeface="Trebuchet MS" charset="0"/>
              </a:rPr>
              <a:t>"The interdisciplinary work environment made it easy to connect and have conversations. If I wanted to ask a question about another field of research, there was always a door I could knock on</a:t>
            </a:r>
            <a:r>
              <a:rPr lang="en-US" sz="1400" i="1" dirty="0" smtClean="0">
                <a:latin typeface="Trebuchet MS" charset="0"/>
                <a:ea typeface="Trebuchet MS" charset="0"/>
                <a:cs typeface="Trebuchet MS" charset="0"/>
              </a:rPr>
              <a:t>.”</a:t>
            </a:r>
          </a:p>
          <a:p>
            <a:pPr algn="r"/>
            <a:r>
              <a:rPr lang="en-US" sz="1200" b="1" dirty="0">
                <a:latin typeface="Trebuchet MS" charset="0"/>
                <a:ea typeface="Trebuchet MS" charset="0"/>
                <a:cs typeface="Trebuchet MS" charset="0"/>
              </a:rPr>
              <a:t>- DSPG Fellow </a:t>
            </a:r>
            <a:r>
              <a:rPr lang="en-US" sz="1200" b="1" dirty="0" smtClean="0">
                <a:latin typeface="Trebuchet MS" charset="0"/>
                <a:ea typeface="Trebuchet MS" charset="0"/>
                <a:cs typeface="Trebuchet MS" charset="0"/>
              </a:rPr>
              <a:t>2016</a:t>
            </a:r>
            <a:endParaRPr lang="en-US" sz="1200" b="1" dirty="0">
              <a:latin typeface="Trebuchet MS" charset="0"/>
              <a:ea typeface="Trebuchet MS" charset="0"/>
              <a:cs typeface="Trebuchet MS" charset="0"/>
            </a:endParaRPr>
          </a:p>
        </p:txBody>
      </p:sp>
    </p:spTree>
    <p:extLst>
      <p:ext uri="{BB962C8B-B14F-4D97-AF65-F5344CB8AC3E}">
        <p14:creationId xmlns:p14="http://schemas.microsoft.com/office/powerpoint/2010/main" val="1769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5" name="Title 2"/>
          <p:cNvSpPr txBox="1">
            <a:spLocks/>
          </p:cNvSpPr>
          <p:nvPr/>
        </p:nvSpPr>
        <p:spPr>
          <a:xfrm>
            <a:off x="457200" y="57150"/>
            <a:ext cx="7924800" cy="857250"/>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0" i="0" kern="1200">
                <a:solidFill>
                  <a:schemeClr val="tx1"/>
                </a:solidFill>
                <a:latin typeface="Gill Sans  "/>
                <a:ea typeface="+mj-ea"/>
                <a:cs typeface="Gill Sans  "/>
              </a:defRPr>
            </a:lvl1pPr>
          </a:lstStyle>
          <a:p>
            <a:pPr algn="l"/>
            <a:r>
              <a:rPr lang="en-US" sz="3000" b="1" dirty="0" smtClean="0">
                <a:solidFill>
                  <a:srgbClr val="12252D"/>
                </a:solidFill>
                <a:latin typeface="Raleway" charset="0"/>
                <a:ea typeface="Raleway" charset="0"/>
                <a:cs typeface="Raleway" charset="0"/>
              </a:rPr>
              <a:t>DSPG Program Overview</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533400" y="742950"/>
            <a:ext cx="8153400" cy="3970318"/>
          </a:xfrm>
          <a:prstGeom prst="rect">
            <a:avLst/>
          </a:prstGeom>
        </p:spPr>
        <p:txBody>
          <a:bodyPr wrap="square">
            <a:spAutoFit/>
          </a:bodyPr>
          <a:lstStyle/>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Ten </a:t>
            </a:r>
            <a:r>
              <a:rPr lang="en-US" sz="1400" dirty="0">
                <a:solidFill>
                  <a:srgbClr val="12252D"/>
                </a:solidFill>
                <a:latin typeface="Trebuchet MS" charset="0"/>
                <a:ea typeface="Trebuchet MS" charset="0"/>
                <a:cs typeface="Trebuchet MS" charset="0"/>
              </a:rPr>
              <a:t>weeks from May 22 to </a:t>
            </a:r>
            <a:r>
              <a:rPr lang="en-US" sz="1400">
                <a:solidFill>
                  <a:srgbClr val="12252D"/>
                </a:solidFill>
                <a:latin typeface="Trebuchet MS" charset="0"/>
                <a:ea typeface="Trebuchet MS" charset="0"/>
                <a:cs typeface="Trebuchet MS" charset="0"/>
              </a:rPr>
              <a:t>July </a:t>
            </a:r>
            <a:r>
              <a:rPr lang="en-US" sz="1400" smtClean="0">
                <a:solidFill>
                  <a:srgbClr val="12252D"/>
                </a:solidFill>
                <a:latin typeface="Trebuchet MS" charset="0"/>
                <a:ea typeface="Trebuchet MS" charset="0"/>
                <a:cs typeface="Trebuchet MS" charset="0"/>
              </a:rPr>
              <a:t>28,</a:t>
            </a:r>
            <a:r>
              <a:rPr lang="en-US" sz="1400" dirty="0">
                <a:solidFill>
                  <a:srgbClr val="12252D"/>
                </a:solidFill>
                <a:latin typeface="Trebuchet MS" charset="0"/>
                <a:ea typeface="Trebuchet MS" charset="0"/>
                <a:cs typeface="Trebuchet MS" charset="0"/>
              </a:rPr>
              <a:t> 2017, in Arlington, </a:t>
            </a:r>
            <a:r>
              <a:rPr lang="en-US" sz="1400" dirty="0" smtClean="0">
                <a:solidFill>
                  <a:srgbClr val="12252D"/>
                </a:solidFill>
                <a:latin typeface="Trebuchet MS" charset="0"/>
                <a:ea typeface="Trebuchet MS" charset="0"/>
                <a:cs typeface="Trebuchet MS" charset="0"/>
              </a:rPr>
              <a:t>VA</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paid fellowship graduate national search  working directly with faculty, undergrads </a:t>
            </a:r>
            <a:r>
              <a:rPr lang="en-US" sz="1400" dirty="0">
                <a:solidFill>
                  <a:srgbClr val="12252D"/>
                </a:solidFill>
                <a:latin typeface="Trebuchet MS" charset="0"/>
                <a:ea typeface="Trebuchet MS" charset="0"/>
                <a:cs typeface="Trebuchet MS" charset="0"/>
              </a:rPr>
              <a:t>from VT (Honors program) receive </a:t>
            </a:r>
            <a:r>
              <a:rPr lang="en-US" sz="1400" dirty="0" smtClean="0">
                <a:solidFill>
                  <a:srgbClr val="12252D"/>
                </a:solidFill>
                <a:latin typeface="Trebuchet MS" charset="0"/>
                <a:ea typeface="Trebuchet MS" charset="0"/>
                <a:cs typeface="Trebuchet MS" charset="0"/>
              </a:rPr>
              <a:t>credits</a:t>
            </a:r>
            <a:endParaRPr lang="en-US" sz="1400" dirty="0">
              <a:solidFill>
                <a:srgbClr val="12252D"/>
              </a:solidFill>
              <a:latin typeface="Trebuchet MS" charset="0"/>
              <a:ea typeface="Trebuchet MS" charset="0"/>
              <a:cs typeface="Trebuchet MS" charset="0"/>
            </a:endParaRPr>
          </a:p>
          <a:p>
            <a:pPr marL="285750" indent="-285750">
              <a:lnSpc>
                <a:spcPct val="150000"/>
              </a:lnSpc>
              <a:buFont typeface="Arial" charset="0"/>
              <a:buChar char="•"/>
            </a:pPr>
            <a:r>
              <a:rPr lang="en-US" sz="1400" dirty="0">
                <a:solidFill>
                  <a:srgbClr val="12252D"/>
                </a:solidFill>
                <a:latin typeface="Trebuchet MS" charset="0"/>
                <a:ea typeface="Trebuchet MS" charset="0"/>
                <a:cs typeface="Trebuchet MS" charset="0"/>
              </a:rPr>
              <a:t>Team research with dedicated graduate students, postdocs and </a:t>
            </a:r>
            <a:r>
              <a:rPr lang="en-US" sz="1400" dirty="0" smtClean="0">
                <a:solidFill>
                  <a:srgbClr val="12252D"/>
                </a:solidFill>
                <a:latin typeface="Trebuchet MS" charset="0"/>
                <a:ea typeface="Trebuchet MS" charset="0"/>
                <a:cs typeface="Trebuchet MS" charset="0"/>
              </a:rPr>
              <a:t>faculty</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Horizontally and vertically integrated teams (multidisciplinary), in collaboration with sponsors</a:t>
            </a:r>
            <a:endParaRPr lang="en-US" sz="1400" dirty="0">
              <a:solidFill>
                <a:srgbClr val="12252D"/>
              </a:solidFill>
              <a:latin typeface="Trebuchet MS" charset="0"/>
              <a:ea typeface="Trebuchet MS" charset="0"/>
              <a:cs typeface="Trebuchet MS" charset="0"/>
            </a:endParaRPr>
          </a:p>
          <a:p>
            <a:pPr marL="285750" indent="-285750">
              <a:lnSpc>
                <a:spcPct val="150000"/>
              </a:lnSpc>
              <a:buFont typeface="Arial" charset="0"/>
              <a:buChar char="•"/>
            </a:pPr>
            <a:r>
              <a:rPr lang="en-US" sz="1400" dirty="0">
                <a:solidFill>
                  <a:srgbClr val="12252D"/>
                </a:solidFill>
                <a:latin typeface="Trebuchet MS" charset="0"/>
                <a:ea typeface="Trebuchet MS" charset="0"/>
                <a:cs typeface="Trebuchet MS" charset="0"/>
              </a:rPr>
              <a:t>Individualized mentors working closely with </a:t>
            </a:r>
            <a:r>
              <a:rPr lang="en-US" sz="1400" dirty="0" smtClean="0">
                <a:solidFill>
                  <a:srgbClr val="12252D"/>
                </a:solidFill>
                <a:latin typeface="Trebuchet MS" charset="0"/>
                <a:ea typeface="Trebuchet MS" charset="0"/>
                <a:cs typeface="Trebuchet MS" charset="0"/>
              </a:rPr>
              <a:t>students</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Participation </a:t>
            </a:r>
            <a:r>
              <a:rPr lang="en-US" sz="1400" dirty="0">
                <a:solidFill>
                  <a:srgbClr val="12252D"/>
                </a:solidFill>
                <a:latin typeface="Trebuchet MS" charset="0"/>
                <a:ea typeface="Trebuchet MS" charset="0"/>
                <a:cs typeface="Trebuchet MS" charset="0"/>
              </a:rPr>
              <a:t>in all the laboratory’s project activities</a:t>
            </a:r>
          </a:p>
          <a:p>
            <a:pPr marL="285750" indent="-285750">
              <a:lnSpc>
                <a:spcPct val="150000"/>
              </a:lnSpc>
              <a:buFont typeface="Arial" charset="0"/>
              <a:buChar char="•"/>
            </a:pPr>
            <a:r>
              <a:rPr lang="en-US" sz="1400" dirty="0">
                <a:solidFill>
                  <a:srgbClr val="12252D"/>
                </a:solidFill>
                <a:latin typeface="Trebuchet MS" charset="0"/>
                <a:ea typeface="Trebuchet MS" charset="0"/>
                <a:cs typeface="Trebuchet MS" charset="0"/>
              </a:rPr>
              <a:t>Professional training through development workshops and seminars</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Final presentation of research projects at closing poster </a:t>
            </a:r>
            <a:r>
              <a:rPr lang="en-US" sz="1400" dirty="0">
                <a:solidFill>
                  <a:srgbClr val="12252D"/>
                </a:solidFill>
                <a:latin typeface="Trebuchet MS" charset="0"/>
                <a:ea typeface="Trebuchet MS" charset="0"/>
                <a:cs typeface="Trebuchet MS" charset="0"/>
              </a:rPr>
              <a:t>session (</a:t>
            </a:r>
            <a:r>
              <a:rPr lang="en-US" sz="1400" dirty="0">
                <a:solidFill>
                  <a:srgbClr val="12252D"/>
                </a:solidFill>
                <a:latin typeface="Trebuchet MS" charset="0"/>
                <a:ea typeface="Trebuchet MS" charset="0"/>
                <a:cs typeface="Trebuchet MS" charset="0"/>
                <a:hlinkClick r:id="rId3"/>
              </a:rPr>
              <a:t>https://</a:t>
            </a:r>
            <a:r>
              <a:rPr lang="en-US" sz="1400" dirty="0" smtClean="0">
                <a:solidFill>
                  <a:srgbClr val="12252D"/>
                </a:solidFill>
                <a:latin typeface="Trebuchet MS" charset="0"/>
                <a:ea typeface="Trebuchet MS" charset="0"/>
                <a:cs typeface="Trebuchet MS" charset="0"/>
                <a:hlinkClick r:id="rId3"/>
              </a:rPr>
              <a:t>www.bi.vt.edu/sdal/careers/call-for-students/student-poster-presentations</a:t>
            </a:r>
            <a:r>
              <a:rPr lang="en-US" sz="1400" dirty="0" smtClean="0">
                <a:solidFill>
                  <a:srgbClr val="12252D"/>
                </a:solidFill>
                <a:latin typeface="Trebuchet MS" charset="0"/>
                <a:ea typeface="Trebuchet MS" charset="0"/>
                <a:cs typeface="Trebuchet MS" charset="0"/>
              </a:rPr>
              <a:t> note to creative team: Poster Session on the news)</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Technical report and publication opportunities (AMSTAT article)</a:t>
            </a:r>
            <a:endParaRPr lang="en-US" sz="14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233477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7" name="Title 2"/>
          <p:cNvSpPr txBox="1">
            <a:spLocks/>
          </p:cNvSpPr>
          <p:nvPr/>
        </p:nvSpPr>
        <p:spPr>
          <a:xfrm>
            <a:off x="457200" y="57150"/>
            <a:ext cx="7924800" cy="857250"/>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0" i="0" kern="1200">
                <a:solidFill>
                  <a:schemeClr val="tx1"/>
                </a:solidFill>
                <a:latin typeface="Gill Sans  "/>
                <a:ea typeface="+mj-ea"/>
                <a:cs typeface="Gill Sans  "/>
              </a:defRPr>
            </a:lvl1pPr>
          </a:lstStyle>
          <a:p>
            <a:pPr algn="l"/>
            <a:r>
              <a:rPr lang="en-US" sz="3000" b="1" dirty="0" smtClean="0">
                <a:solidFill>
                  <a:srgbClr val="12252D"/>
                </a:solidFill>
                <a:latin typeface="Raleway" charset="0"/>
                <a:ea typeface="Raleway" charset="0"/>
                <a:cs typeface="Raleway" charset="0"/>
              </a:rPr>
              <a:t>Who Is Eligible?</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609600" y="971550"/>
            <a:ext cx="7924800" cy="2800767"/>
          </a:xfrm>
          <a:prstGeom prst="rect">
            <a:avLst/>
          </a:prstGeom>
          <a:noFill/>
        </p:spPr>
        <p:txBody>
          <a:bodyPr wrap="square" rtlCol="0">
            <a:spAutoFit/>
          </a:bodyPr>
          <a:lstStyle/>
          <a:p>
            <a:r>
              <a:rPr lang="en-US" sz="1600" dirty="0">
                <a:solidFill>
                  <a:srgbClr val="12252D"/>
                </a:solidFill>
                <a:latin typeface="Trebuchet MS" charset="0"/>
                <a:ea typeface="Trebuchet MS" charset="0"/>
                <a:cs typeface="Trebuchet MS" charset="0"/>
              </a:rPr>
              <a:t>The DSPG program is open to two groups of students</a:t>
            </a:r>
            <a:r>
              <a:rPr lang="en-US" sz="1600" dirty="0" smtClean="0">
                <a:solidFill>
                  <a:srgbClr val="12252D"/>
                </a:solidFill>
                <a:latin typeface="Trebuchet MS" charset="0"/>
                <a:ea typeface="Trebuchet MS" charset="0"/>
                <a:cs typeface="Trebuchet MS" charset="0"/>
              </a:rPr>
              <a:t>:</a:t>
            </a:r>
          </a:p>
          <a:p>
            <a:endParaRPr lang="en-US" sz="1600" dirty="0">
              <a:solidFill>
                <a:srgbClr val="12252D"/>
              </a:solidFill>
              <a:latin typeface="Trebuchet MS" charset="0"/>
              <a:ea typeface="Trebuchet MS" charset="0"/>
              <a:cs typeface="Trebuchet MS" charset="0"/>
            </a:endParaRPr>
          </a:p>
          <a:p>
            <a:pPr marL="342900" indent="-342900">
              <a:buFont typeface="Arial" charset="0"/>
              <a:buChar char="•"/>
            </a:pPr>
            <a:r>
              <a:rPr lang="en-US" sz="1600" b="1" dirty="0">
                <a:solidFill>
                  <a:srgbClr val="12252D"/>
                </a:solidFill>
                <a:latin typeface="Trebuchet MS" charset="0"/>
                <a:ea typeface="Trebuchet MS" charset="0"/>
                <a:cs typeface="Trebuchet MS" charset="0"/>
              </a:rPr>
              <a:t>Undergraduate students</a:t>
            </a:r>
            <a:r>
              <a:rPr lang="en-US" sz="1600" dirty="0">
                <a:solidFill>
                  <a:srgbClr val="12252D"/>
                </a:solidFill>
                <a:latin typeface="Trebuchet MS" charset="0"/>
                <a:ea typeface="Trebuchet MS" charset="0"/>
                <a:cs typeface="Trebuchet MS" charset="0"/>
              </a:rPr>
              <a:t> currently enrolled in Virginia Tech's </a:t>
            </a:r>
            <a:r>
              <a:rPr lang="en-US" sz="1600" dirty="0" smtClean="0">
                <a:solidFill>
                  <a:srgbClr val="12252D"/>
                </a:solidFill>
                <a:latin typeface="Trebuchet MS" charset="0"/>
                <a:ea typeface="Trebuchet MS" charset="0"/>
                <a:cs typeface="Trebuchet MS" charset="0"/>
              </a:rPr>
              <a:t>Honors Program</a:t>
            </a:r>
          </a:p>
          <a:p>
            <a:pPr marL="342900" indent="-342900">
              <a:buFont typeface="Arial" charset="0"/>
              <a:buChar char="•"/>
            </a:pPr>
            <a:endParaRPr lang="en-US" sz="1600" b="1" dirty="0">
              <a:solidFill>
                <a:srgbClr val="12252D"/>
              </a:solidFill>
              <a:latin typeface="Trebuchet MS" charset="0"/>
              <a:ea typeface="Trebuchet MS" charset="0"/>
              <a:cs typeface="Trebuchet MS" charset="0"/>
            </a:endParaRPr>
          </a:p>
          <a:p>
            <a:pPr marL="342900" indent="-342900">
              <a:buFont typeface="Arial" charset="0"/>
              <a:buChar char="•"/>
            </a:pPr>
            <a:r>
              <a:rPr lang="en-US" sz="1600" b="1" dirty="0" smtClean="0">
                <a:solidFill>
                  <a:srgbClr val="12252D"/>
                </a:solidFill>
                <a:latin typeface="Trebuchet MS" charset="0"/>
                <a:ea typeface="Trebuchet MS" charset="0"/>
                <a:cs typeface="Trebuchet MS" charset="0"/>
              </a:rPr>
              <a:t>Graduate </a:t>
            </a:r>
            <a:r>
              <a:rPr lang="en-US" sz="1600" b="1" dirty="0">
                <a:solidFill>
                  <a:srgbClr val="12252D"/>
                </a:solidFill>
                <a:latin typeface="Trebuchet MS" charset="0"/>
                <a:ea typeface="Trebuchet MS" charset="0"/>
                <a:cs typeface="Trebuchet MS" charset="0"/>
              </a:rPr>
              <a:t>students</a:t>
            </a:r>
            <a:r>
              <a:rPr lang="en-US" sz="1600" dirty="0">
                <a:solidFill>
                  <a:srgbClr val="12252D"/>
                </a:solidFill>
                <a:latin typeface="Trebuchet MS" charset="0"/>
                <a:ea typeface="Trebuchet MS" charset="0"/>
                <a:cs typeface="Trebuchet MS" charset="0"/>
              </a:rPr>
              <a:t> currently enrolled at any U.S. university can apply for our funded fellowship positions by following the application process outlined directly below</a:t>
            </a:r>
            <a:r>
              <a:rPr lang="en-US" sz="1600" dirty="0" smtClean="0">
                <a:solidFill>
                  <a:srgbClr val="12252D"/>
                </a:solidFill>
                <a:latin typeface="Trebuchet MS" charset="0"/>
                <a:ea typeface="Trebuchet MS" charset="0"/>
                <a:cs typeface="Trebuchet MS" charset="0"/>
              </a:rPr>
              <a:t>.</a:t>
            </a:r>
          </a:p>
          <a:p>
            <a:pPr marL="342900" indent="-342900">
              <a:buFont typeface="Arial" charset="0"/>
              <a:buChar char="•"/>
            </a:pPr>
            <a:endParaRPr lang="en-US" sz="1600" dirty="0">
              <a:solidFill>
                <a:srgbClr val="12252D"/>
              </a:solidFill>
              <a:latin typeface="Trebuchet MS" charset="0"/>
              <a:ea typeface="Trebuchet MS" charset="0"/>
              <a:cs typeface="Trebuchet MS" charset="0"/>
            </a:endParaRPr>
          </a:p>
          <a:p>
            <a:pPr marL="342900" indent="-342900">
              <a:buFont typeface="Arial" charset="0"/>
              <a:buChar char="•"/>
            </a:pPr>
            <a:r>
              <a:rPr lang="en-US" sz="1600" b="1" dirty="0" smtClean="0">
                <a:solidFill>
                  <a:srgbClr val="12252D"/>
                </a:solidFill>
                <a:latin typeface="Trebuchet MS" charset="0"/>
                <a:ea typeface="Trebuchet MS" charset="0"/>
                <a:cs typeface="Trebuchet MS" charset="0"/>
              </a:rPr>
              <a:t>DSPG Alumni</a:t>
            </a:r>
            <a:r>
              <a:rPr lang="en-US" sz="1600" dirty="0">
                <a:solidFill>
                  <a:srgbClr val="12252D"/>
                </a:solidFill>
                <a:latin typeface="Trebuchet MS" charset="0"/>
                <a:ea typeface="Trebuchet MS" charset="0"/>
                <a:cs typeface="Trebuchet MS" charset="0"/>
              </a:rPr>
              <a:t> </a:t>
            </a:r>
            <a:r>
              <a:rPr lang="en-US" sz="1600" dirty="0" smtClean="0">
                <a:solidFill>
                  <a:srgbClr val="12252D"/>
                </a:solidFill>
                <a:latin typeface="Trebuchet MS" charset="0"/>
                <a:ea typeface="Trebuchet MS" charset="0"/>
                <a:cs typeface="Trebuchet MS" charset="0"/>
              </a:rPr>
              <a:t>previously enrolled students interested in taking part in DSPG program again.</a:t>
            </a:r>
            <a:r>
              <a:rPr lang="en-US" sz="1600" dirty="0">
                <a:solidFill>
                  <a:srgbClr val="12252D"/>
                </a:solidFill>
                <a:latin typeface="Trebuchet MS" charset="0"/>
                <a:ea typeface="Trebuchet MS" charset="0"/>
                <a:cs typeface="Trebuchet MS" charset="0"/>
              </a:rPr>
              <a:t/>
            </a:r>
            <a:br>
              <a:rPr lang="en-US" sz="1600" dirty="0">
                <a:solidFill>
                  <a:srgbClr val="12252D"/>
                </a:solidFill>
                <a:latin typeface="Trebuchet MS" charset="0"/>
                <a:ea typeface="Trebuchet MS" charset="0"/>
                <a:cs typeface="Trebuchet MS" charset="0"/>
              </a:rPr>
            </a:b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789501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smtClean="0">
                <a:latin typeface="Raleway" charset="0"/>
                <a:ea typeface="Raleway" charset="0"/>
                <a:cs typeface="Raleway" charset="0"/>
              </a:rPr>
              <a:t>DSPG Fellow Applications</a:t>
            </a:r>
            <a:endParaRPr lang="en-US" sz="3000" b="1" dirty="0">
              <a:latin typeface="Raleway" charset="0"/>
              <a:ea typeface="Raleway" charset="0"/>
              <a:cs typeface="Raleway" charset="0"/>
            </a:endParaRPr>
          </a:p>
        </p:txBody>
      </p:sp>
      <p:sp>
        <p:nvSpPr>
          <p:cNvPr id="6" name="TextBox 5"/>
          <p:cNvSpPr txBox="1"/>
          <p:nvPr/>
        </p:nvSpPr>
        <p:spPr>
          <a:xfrm>
            <a:off x="533400" y="960240"/>
            <a:ext cx="8305800" cy="3046988"/>
          </a:xfrm>
          <a:prstGeom prst="rect">
            <a:avLst/>
          </a:prstGeom>
          <a:noFill/>
        </p:spPr>
        <p:txBody>
          <a:bodyPr wrap="square" rtlCol="0">
            <a:spAutoFit/>
          </a:bodyPr>
          <a:lstStyle/>
          <a:p>
            <a:pPr marL="342900" indent="-342900">
              <a:lnSpc>
                <a:spcPct val="150000"/>
              </a:lnSpc>
              <a:buFont typeface="Arial" charset="0"/>
              <a:buChar char="•"/>
            </a:pPr>
            <a:r>
              <a:rPr lang="en-US" sz="1600" dirty="0" smtClean="0">
                <a:solidFill>
                  <a:srgbClr val="12252D"/>
                </a:solidFill>
                <a:latin typeface="Trebuchet MS" charset="0"/>
                <a:ea typeface="Trebuchet MS" charset="0"/>
                <a:cs typeface="Trebuchet MS" charset="0"/>
              </a:rPr>
              <a:t>Deadline: </a:t>
            </a:r>
            <a:r>
              <a:rPr lang="en-US" sz="1600" b="1" dirty="0" smtClean="0">
                <a:solidFill>
                  <a:srgbClr val="12252D"/>
                </a:solidFill>
                <a:latin typeface="Trebuchet MS" charset="0"/>
                <a:ea typeface="Trebuchet MS" charset="0"/>
                <a:cs typeface="Trebuchet MS" charset="0"/>
              </a:rPr>
              <a:t>February </a:t>
            </a:r>
            <a:r>
              <a:rPr lang="en-US" sz="1600" b="1" dirty="0">
                <a:solidFill>
                  <a:srgbClr val="12252D"/>
                </a:solidFill>
                <a:latin typeface="Trebuchet MS" charset="0"/>
                <a:ea typeface="Trebuchet MS" charset="0"/>
                <a:cs typeface="Trebuchet MS" charset="0"/>
              </a:rPr>
              <a:t>1, 2017</a:t>
            </a:r>
            <a:r>
              <a:rPr lang="en-US" sz="1600" dirty="0" smtClean="0">
                <a:solidFill>
                  <a:srgbClr val="12252D"/>
                </a:solidFill>
                <a:latin typeface="Trebuchet MS" charset="0"/>
                <a:ea typeface="Trebuchet MS" charset="0"/>
                <a:cs typeface="Trebuchet MS" charset="0"/>
              </a:rPr>
              <a:t>.</a:t>
            </a:r>
          </a:p>
          <a:p>
            <a:pPr marL="342900" indent="-342900">
              <a:lnSpc>
                <a:spcPct val="150000"/>
              </a:lnSpc>
              <a:buFont typeface="Arial" charset="0"/>
              <a:buChar char="•"/>
            </a:pPr>
            <a:r>
              <a:rPr lang="en-US" sz="1600" dirty="0" smtClean="0">
                <a:solidFill>
                  <a:srgbClr val="12252D"/>
                </a:solidFill>
                <a:latin typeface="Trebuchet MS" charset="0"/>
                <a:ea typeface="Trebuchet MS" charset="0"/>
                <a:cs typeface="Trebuchet MS" charset="0"/>
              </a:rPr>
              <a:t>Requirement is to have </a:t>
            </a:r>
            <a:r>
              <a:rPr lang="en-US" sz="1600" dirty="0">
                <a:solidFill>
                  <a:srgbClr val="12252D"/>
                </a:solidFill>
                <a:latin typeface="Trebuchet MS" charset="0"/>
                <a:ea typeface="Trebuchet MS" charset="0"/>
                <a:cs typeface="Trebuchet MS" charset="0"/>
              </a:rPr>
              <a:t>a completed bachelor's degree in any discipline from an accredited academic institution or be actively enrolled as a master's or PhD student at a U.S. university. </a:t>
            </a:r>
          </a:p>
          <a:p>
            <a:pPr marL="342900" indent="-342900">
              <a:lnSpc>
                <a:spcPct val="150000"/>
              </a:lnSpc>
              <a:buFont typeface="Arial" charset="0"/>
              <a:buChar char="•"/>
            </a:pPr>
            <a:r>
              <a:rPr lang="en-US" sz="1600" dirty="0" smtClean="0">
                <a:solidFill>
                  <a:srgbClr val="12252D"/>
                </a:solidFill>
                <a:latin typeface="Trebuchet MS" charset="0"/>
                <a:ea typeface="Trebuchet MS" charset="0"/>
                <a:cs typeface="Trebuchet MS" charset="0"/>
              </a:rPr>
              <a:t>Complete </a:t>
            </a:r>
            <a:r>
              <a:rPr lang="en-US" sz="1600" dirty="0">
                <a:solidFill>
                  <a:srgbClr val="12252D"/>
                </a:solidFill>
                <a:latin typeface="Trebuchet MS" charset="0"/>
                <a:ea typeface="Trebuchet MS" charset="0"/>
                <a:cs typeface="Trebuchet MS" charset="0"/>
              </a:rPr>
              <a:t>our online application and diversity data survey.</a:t>
            </a:r>
          </a:p>
          <a:p>
            <a:pPr marL="342900" indent="-342900">
              <a:lnSpc>
                <a:spcPct val="150000"/>
              </a:lnSpc>
              <a:buFont typeface="Arial" charset="0"/>
              <a:buChar char="•"/>
            </a:pPr>
            <a:r>
              <a:rPr lang="en-US" sz="1600" dirty="0">
                <a:solidFill>
                  <a:srgbClr val="12252D"/>
                </a:solidFill>
                <a:latin typeface="Trebuchet MS" charset="0"/>
                <a:ea typeface="Trebuchet MS" charset="0"/>
                <a:cs typeface="Trebuchet MS" charset="0"/>
              </a:rPr>
              <a:t>Request two personal references (teachers, mentors, or employers) </a:t>
            </a:r>
            <a:endParaRPr lang="en-US" sz="1600" dirty="0" smtClean="0">
              <a:solidFill>
                <a:srgbClr val="12252D"/>
              </a:solidFill>
              <a:latin typeface="Trebuchet MS" charset="0"/>
              <a:ea typeface="Trebuchet MS" charset="0"/>
              <a:cs typeface="Trebuchet MS" charset="0"/>
            </a:endParaRPr>
          </a:p>
          <a:p>
            <a:pPr>
              <a:lnSpc>
                <a:spcPct val="150000"/>
              </a:lnSpc>
            </a:pPr>
            <a:r>
              <a:rPr lang="en-US" sz="1600" dirty="0">
                <a:solidFill>
                  <a:srgbClr val="12252D"/>
                </a:solidFill>
                <a:latin typeface="Trebuchet MS" charset="0"/>
                <a:ea typeface="Trebuchet MS" charset="0"/>
                <a:cs typeface="Trebuchet MS" charset="0"/>
              </a:rPr>
              <a:t/>
            </a:r>
            <a:br>
              <a:rPr lang="en-US" sz="1600" dirty="0">
                <a:solidFill>
                  <a:srgbClr val="12252D"/>
                </a:solidFill>
                <a:latin typeface="Trebuchet MS" charset="0"/>
                <a:ea typeface="Trebuchet MS" charset="0"/>
                <a:cs typeface="Trebuchet MS" charset="0"/>
              </a:rPr>
            </a:b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359193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smtClean="0">
                <a:latin typeface="Raleway" charset="0"/>
                <a:ea typeface="Raleway" charset="0"/>
                <a:cs typeface="Raleway" charset="0"/>
              </a:rPr>
              <a:t>DSPG Honors Program Applications</a:t>
            </a:r>
            <a:endParaRPr lang="en-US" sz="3000" b="1" dirty="0">
              <a:latin typeface="Raleway" charset="0"/>
              <a:ea typeface="Raleway" charset="0"/>
              <a:cs typeface="Raleway" charset="0"/>
            </a:endParaRPr>
          </a:p>
        </p:txBody>
      </p:sp>
      <p:sp>
        <p:nvSpPr>
          <p:cNvPr id="6" name="TextBox 5"/>
          <p:cNvSpPr txBox="1"/>
          <p:nvPr/>
        </p:nvSpPr>
        <p:spPr>
          <a:xfrm>
            <a:off x="533400" y="1063229"/>
            <a:ext cx="8001000" cy="3908762"/>
          </a:xfrm>
          <a:prstGeom prst="rect">
            <a:avLst/>
          </a:prstGeom>
          <a:noFill/>
        </p:spPr>
        <p:txBody>
          <a:bodyPr wrap="square" rtlCol="0">
            <a:spAutoFit/>
          </a:bodyPr>
          <a:lstStyle/>
          <a:p>
            <a:pPr marL="342900" indent="-342900">
              <a:lnSpc>
                <a:spcPct val="150000"/>
              </a:lnSpc>
              <a:buFont typeface="Arial" charset="0"/>
              <a:buChar char="•"/>
            </a:pPr>
            <a:r>
              <a:rPr lang="en-US" sz="1600" dirty="0" smtClean="0">
                <a:latin typeface="Trebuchet MS" charset="0"/>
                <a:ea typeface="Trebuchet MS" charset="0"/>
                <a:cs typeface="Trebuchet MS" charset="0"/>
              </a:rPr>
              <a:t>Deadline: </a:t>
            </a:r>
            <a:r>
              <a:rPr lang="en-US" sz="1600" b="1" dirty="0" smtClean="0">
                <a:latin typeface="Trebuchet MS" charset="0"/>
                <a:ea typeface="Trebuchet MS" charset="0"/>
                <a:cs typeface="Trebuchet MS" charset="0"/>
              </a:rPr>
              <a:t>March </a:t>
            </a:r>
            <a:r>
              <a:rPr lang="en-US" sz="1600" b="1" dirty="0">
                <a:latin typeface="Trebuchet MS" charset="0"/>
                <a:ea typeface="Trebuchet MS" charset="0"/>
                <a:cs typeface="Trebuchet MS" charset="0"/>
              </a:rPr>
              <a:t>1, 2017</a:t>
            </a:r>
            <a:r>
              <a:rPr lang="en-US" sz="1600" dirty="0" smtClean="0">
                <a:latin typeface="Trebuchet MS" charset="0"/>
                <a:ea typeface="Trebuchet MS" charset="0"/>
                <a:cs typeface="Trebuchet MS" charset="0"/>
              </a:rPr>
              <a:t>.</a:t>
            </a:r>
          </a:p>
          <a:p>
            <a:pPr marL="342900" indent="-342900">
              <a:buFont typeface="Arial" charset="0"/>
              <a:buChar char="•"/>
            </a:pPr>
            <a:r>
              <a:rPr lang="en-US" sz="1600" dirty="0" smtClean="0">
                <a:latin typeface="Trebuchet MS" charset="0"/>
                <a:ea typeface="Trebuchet MS" charset="0"/>
                <a:cs typeface="Trebuchet MS" charset="0"/>
              </a:rPr>
              <a:t>Requirement is to enroll in the following courses during the Summer I and Summer II semesters:</a:t>
            </a:r>
            <a:br>
              <a:rPr lang="en-US" sz="1600" dirty="0" smtClean="0">
                <a:latin typeface="Trebuchet MS" charset="0"/>
                <a:ea typeface="Trebuchet MS" charset="0"/>
                <a:cs typeface="Trebuchet MS" charset="0"/>
              </a:rPr>
            </a:br>
            <a:endParaRPr lang="en-US" sz="1600" dirty="0" smtClean="0">
              <a:latin typeface="Trebuchet MS" charset="0"/>
              <a:ea typeface="Trebuchet MS" charset="0"/>
              <a:cs typeface="Trebuchet MS" charset="0"/>
            </a:endParaRPr>
          </a:p>
          <a:p>
            <a:r>
              <a:rPr lang="en-US" sz="1600" b="1" dirty="0" smtClean="0">
                <a:latin typeface="Trebuchet MS" charset="0"/>
                <a:ea typeface="Trebuchet MS" charset="0"/>
                <a:cs typeface="Trebuchet MS" charset="0"/>
              </a:rPr>
              <a:t>	</a:t>
            </a:r>
            <a:r>
              <a:rPr lang="en-US" sz="1600" b="1" u="sng" dirty="0" smtClean="0">
                <a:latin typeface="Trebuchet MS" charset="0"/>
                <a:ea typeface="Trebuchet MS" charset="0"/>
                <a:cs typeface="Trebuchet MS" charset="0"/>
              </a:rPr>
              <a:t>Summer </a:t>
            </a:r>
            <a:r>
              <a:rPr lang="en-US" sz="1600" b="1" u="sng" dirty="0">
                <a:latin typeface="Trebuchet MS" charset="0"/>
                <a:ea typeface="Trebuchet MS" charset="0"/>
                <a:cs typeface="Trebuchet MS" charset="0"/>
              </a:rPr>
              <a:t>I</a:t>
            </a:r>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4504: Honors Discovery and Innovation Studio (3 credits)</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4994: Honors Undergraduate Research (3 credits)</a:t>
            </a:r>
          </a:p>
          <a:p>
            <a:r>
              <a:rPr lang="en-US" sz="1600" b="1" dirty="0" smtClean="0">
                <a:latin typeface="Trebuchet MS" charset="0"/>
                <a:ea typeface="Trebuchet MS" charset="0"/>
                <a:cs typeface="Trebuchet MS" charset="0"/>
              </a:rPr>
              <a:t>	</a:t>
            </a:r>
            <a:r>
              <a:rPr lang="en-US" sz="1600" b="1" u="sng" dirty="0" smtClean="0">
                <a:latin typeface="Trebuchet MS" charset="0"/>
                <a:ea typeface="Trebuchet MS" charset="0"/>
                <a:cs typeface="Trebuchet MS" charset="0"/>
              </a:rPr>
              <a:t>Summer </a:t>
            </a:r>
            <a:r>
              <a:rPr lang="en-US" sz="1600" b="1" u="sng" dirty="0">
                <a:latin typeface="Trebuchet MS" charset="0"/>
                <a:ea typeface="Trebuchet MS" charset="0"/>
                <a:cs typeface="Trebuchet MS" charset="0"/>
              </a:rPr>
              <a:t>II</a:t>
            </a:r>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4504: Honors Discovery and Innovation Studio (3 credits)</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4994: Honors Undergraduate Research (3 credits)</a:t>
            </a:r>
          </a:p>
          <a:p>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endParaRPr lang="en-US" sz="1600" dirty="0" smtClean="0">
              <a:latin typeface="Trebuchet MS" charset="0"/>
              <a:ea typeface="Trebuchet MS" charset="0"/>
              <a:cs typeface="Trebuchet MS" charset="0"/>
            </a:endParaRPr>
          </a:p>
          <a:p>
            <a:pPr>
              <a:lnSpc>
                <a:spcPct val="150000"/>
              </a:lnSpc>
            </a:pPr>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endParaRPr lang="en-US" sz="1600" dirty="0">
              <a:latin typeface="Trebuchet MS" charset="0"/>
              <a:ea typeface="Trebuchet MS" charset="0"/>
              <a:cs typeface="Trebuchet MS" charset="0"/>
            </a:endParaRPr>
          </a:p>
        </p:txBody>
      </p:sp>
    </p:spTree>
    <p:extLst>
      <p:ext uri="{BB962C8B-B14F-4D97-AF65-F5344CB8AC3E}">
        <p14:creationId xmlns:p14="http://schemas.microsoft.com/office/powerpoint/2010/main" val="3834462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a:latin typeface="Raleway" charset="0"/>
                <a:ea typeface="Raleway" charset="0"/>
                <a:cs typeface="Raleway" charset="0"/>
              </a:rPr>
              <a:t>Make a </a:t>
            </a:r>
            <a:r>
              <a:rPr lang="en-US" sz="3000" b="1" dirty="0" smtClean="0">
                <a:latin typeface="Raleway" charset="0"/>
                <a:ea typeface="Raleway" charset="0"/>
                <a:cs typeface="Raleway" charset="0"/>
              </a:rPr>
              <a:t>Real Impact</a:t>
            </a:r>
            <a:endParaRPr lang="en-US" sz="3000" b="1" dirty="0">
              <a:latin typeface="Raleway" charset="0"/>
              <a:ea typeface="Raleway" charset="0"/>
              <a:cs typeface="Raleway" charset="0"/>
            </a:endParaRPr>
          </a:p>
        </p:txBody>
      </p:sp>
      <p:sp>
        <p:nvSpPr>
          <p:cNvPr id="3" name="Rectangle 2"/>
          <p:cNvSpPr/>
          <p:nvPr/>
        </p:nvSpPr>
        <p:spPr>
          <a:xfrm>
            <a:off x="685800" y="945282"/>
            <a:ext cx="7315200" cy="1815882"/>
          </a:xfrm>
          <a:prstGeom prst="rect">
            <a:avLst/>
          </a:prstGeom>
        </p:spPr>
        <p:txBody>
          <a:bodyPr wrap="square">
            <a:spAutoFit/>
          </a:bodyPr>
          <a:lstStyle/>
          <a:p>
            <a:pPr marL="285750" indent="-285750">
              <a:buFont typeface="Arial" charset="0"/>
              <a:buChar char="•"/>
            </a:pPr>
            <a:r>
              <a:rPr lang="en-US" sz="1600" dirty="0">
                <a:solidFill>
                  <a:srgbClr val="12252D"/>
                </a:solidFill>
                <a:latin typeface="Trebuchet MS" charset="0"/>
                <a:ea typeface="Trebuchet MS" charset="0"/>
                <a:cs typeface="Trebuchet MS" charset="0"/>
              </a:rPr>
              <a:t>An opportunity to pursue community-based research projects which inform ethical policymaking and address real-world </a:t>
            </a:r>
            <a:r>
              <a:rPr lang="en-US" sz="1600" dirty="0" smtClean="0">
                <a:solidFill>
                  <a:srgbClr val="12252D"/>
                </a:solidFill>
                <a:latin typeface="Trebuchet MS" charset="0"/>
                <a:ea typeface="Trebuchet MS" charset="0"/>
                <a:cs typeface="Trebuchet MS" charset="0"/>
              </a:rPr>
              <a:t>problems</a:t>
            </a:r>
            <a:r>
              <a:rPr lang="en-US" sz="1600" dirty="0">
                <a:solidFill>
                  <a:srgbClr val="12252D"/>
                </a:solidFill>
                <a:latin typeface="Trebuchet MS" charset="0"/>
                <a:ea typeface="Trebuchet MS" charset="0"/>
                <a:cs typeface="Trebuchet MS" charset="0"/>
              </a:rPr>
              <a:t>.(</a:t>
            </a:r>
            <a:r>
              <a:rPr lang="en-US" sz="1600" dirty="0">
                <a:solidFill>
                  <a:srgbClr val="12252D"/>
                </a:solidFill>
                <a:latin typeface="Trebuchet MS" charset="0"/>
                <a:ea typeface="Trebuchet MS" charset="0"/>
                <a:cs typeface="Trebuchet MS" charset="0"/>
                <a:hlinkClick r:id="rId3"/>
              </a:rPr>
              <a:t>https://</a:t>
            </a:r>
            <a:r>
              <a:rPr lang="en-US" sz="1600" dirty="0" smtClean="0">
                <a:solidFill>
                  <a:srgbClr val="12252D"/>
                </a:solidFill>
                <a:latin typeface="Trebuchet MS" charset="0"/>
                <a:ea typeface="Trebuchet MS" charset="0"/>
                <a:cs typeface="Trebuchet MS" charset="0"/>
                <a:hlinkClick r:id="rId3"/>
              </a:rPr>
              <a:t>www.bi.vt.edu/sdal/projects</a:t>
            </a:r>
            <a:r>
              <a:rPr lang="en-US" sz="1600" dirty="0" smtClean="0">
                <a:solidFill>
                  <a:srgbClr val="12252D"/>
                </a:solidFill>
                <a:latin typeface="Trebuchet MS" charset="0"/>
                <a:ea typeface="Trebuchet MS" charset="0"/>
                <a:cs typeface="Trebuchet MS" charset="0"/>
              </a:rPr>
              <a:t>)</a:t>
            </a: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a:p>
            <a:pPr marL="285750" indent="-285750">
              <a:buFont typeface="Arial" charset="0"/>
              <a:buChar char="•"/>
            </a:pPr>
            <a:r>
              <a:rPr lang="en-US" sz="1600" dirty="0" smtClean="0">
                <a:solidFill>
                  <a:srgbClr val="12252D"/>
                </a:solidFill>
                <a:latin typeface="Trebuchet MS" charset="0"/>
                <a:ea typeface="Trebuchet MS" charset="0"/>
                <a:cs typeface="Trebuchet MS" charset="0"/>
              </a:rPr>
              <a:t>Our </a:t>
            </a:r>
            <a:r>
              <a:rPr lang="en-US" sz="1600" dirty="0">
                <a:solidFill>
                  <a:srgbClr val="12252D"/>
                </a:solidFill>
                <a:latin typeface="Trebuchet MS" charset="0"/>
                <a:ea typeface="Trebuchet MS" charset="0"/>
                <a:cs typeface="Trebuchet MS" charset="0"/>
              </a:rPr>
              <a:t>projects help guide the creation of resilient </a:t>
            </a:r>
            <a:r>
              <a:rPr lang="en-US" sz="1600" dirty="0" smtClean="0">
                <a:solidFill>
                  <a:srgbClr val="12252D"/>
                </a:solidFill>
                <a:latin typeface="Trebuchet MS" charset="0"/>
                <a:ea typeface="Trebuchet MS" charset="0"/>
                <a:cs typeface="Trebuchet MS" charset="0"/>
              </a:rPr>
              <a:t>communities, </a:t>
            </a:r>
            <a:r>
              <a:rPr lang="en-US" sz="1600" dirty="0">
                <a:solidFill>
                  <a:srgbClr val="12252D"/>
                </a:solidFill>
                <a:latin typeface="Trebuchet MS" charset="0"/>
                <a:ea typeface="Trebuchet MS" charset="0"/>
                <a:cs typeface="Trebuchet MS" charset="0"/>
              </a:rPr>
              <a:t>inform effective policy responses to public health crises, and uncover key factors that drive industrial innovation</a:t>
            </a:r>
            <a:r>
              <a:rPr lang="en-US" sz="1600" dirty="0" smtClean="0">
                <a:solidFill>
                  <a:srgbClr val="12252D"/>
                </a:solidFill>
                <a:latin typeface="Trebuchet MS" charset="0"/>
                <a:ea typeface="Trebuchet MS" charset="0"/>
                <a:cs typeface="Trebuchet MS" charset="0"/>
              </a:rPr>
              <a:t>.</a:t>
            </a:r>
          </a:p>
        </p:txBody>
      </p:sp>
      <p:sp>
        <p:nvSpPr>
          <p:cNvPr id="4" name="TextBox 3"/>
          <p:cNvSpPr txBox="1"/>
          <p:nvPr/>
        </p:nvSpPr>
        <p:spPr>
          <a:xfrm>
            <a:off x="1524000" y="3181350"/>
            <a:ext cx="6333460" cy="738664"/>
          </a:xfrm>
          <a:prstGeom prst="rect">
            <a:avLst/>
          </a:prstGeom>
          <a:noFill/>
        </p:spPr>
        <p:txBody>
          <a:bodyPr wrap="square" rtlCol="0">
            <a:spAutoFit/>
          </a:bodyPr>
          <a:lstStyle/>
          <a:p>
            <a:r>
              <a:rPr lang="en-US" sz="1400" i="1" dirty="0" smtClean="0">
                <a:solidFill>
                  <a:srgbClr val="12252D"/>
                </a:solidFill>
                <a:latin typeface="Trebuchet MS" charset="0"/>
                <a:ea typeface="Trebuchet MS" charset="0"/>
                <a:cs typeface="Trebuchet MS" charset="0"/>
              </a:rPr>
              <a:t>“</a:t>
            </a:r>
            <a:r>
              <a:rPr lang="en-US" sz="1400" i="1" dirty="0">
                <a:solidFill>
                  <a:srgbClr val="12252D"/>
                </a:solidFill>
                <a:latin typeface="Trebuchet MS" charset="0"/>
                <a:ea typeface="Trebuchet MS" charset="0"/>
                <a:cs typeface="Trebuchet MS" charset="0"/>
              </a:rPr>
              <a:t>While classwork is heavy on numbers, being able to work directly with people at Arlington County government is eye-opening. It gives you a broader context and changes your world </a:t>
            </a:r>
            <a:r>
              <a:rPr lang="en-US" sz="1400" i="1" dirty="0" smtClean="0">
                <a:solidFill>
                  <a:srgbClr val="12252D"/>
                </a:solidFill>
                <a:latin typeface="Trebuchet MS" charset="0"/>
                <a:ea typeface="Trebuchet MS" charset="0"/>
                <a:cs typeface="Trebuchet MS" charset="0"/>
              </a:rPr>
              <a:t>view.”</a:t>
            </a:r>
            <a:endParaRPr lang="en-US" sz="1400" i="1" dirty="0">
              <a:solidFill>
                <a:srgbClr val="12252D"/>
              </a:solidFill>
              <a:latin typeface="Trebuchet MS" charset="0"/>
              <a:ea typeface="Trebuchet MS" charset="0"/>
              <a:cs typeface="Trebuchet MS" charset="0"/>
            </a:endParaRPr>
          </a:p>
        </p:txBody>
      </p:sp>
      <p:sp>
        <p:nvSpPr>
          <p:cNvPr id="6" name="TextBox 5"/>
          <p:cNvSpPr txBox="1"/>
          <p:nvPr/>
        </p:nvSpPr>
        <p:spPr>
          <a:xfrm>
            <a:off x="4155558" y="3852059"/>
            <a:ext cx="3742660" cy="307777"/>
          </a:xfrm>
          <a:prstGeom prst="rect">
            <a:avLst/>
          </a:prstGeom>
          <a:noFill/>
        </p:spPr>
        <p:txBody>
          <a:bodyPr wrap="square" rtlCol="0">
            <a:spAutoFit/>
          </a:bodyPr>
          <a:lstStyle/>
          <a:p>
            <a:r>
              <a:rPr lang="en-US" sz="1400" b="1" dirty="0" smtClean="0">
                <a:latin typeface="Trebuchet MS" charset="0"/>
                <a:ea typeface="Trebuchet MS" charset="0"/>
                <a:cs typeface="Trebuchet MS" charset="0"/>
              </a:rPr>
              <a:t>- Adrienne </a:t>
            </a:r>
            <a:r>
              <a:rPr lang="en-US" sz="1400" b="1" dirty="0">
                <a:latin typeface="Trebuchet MS" charset="0"/>
                <a:ea typeface="Trebuchet MS" charset="0"/>
                <a:cs typeface="Trebuchet MS" charset="0"/>
              </a:rPr>
              <a:t>Rogers</a:t>
            </a:r>
            <a:r>
              <a:rPr lang="en-US" sz="1400" b="1" dirty="0" smtClean="0">
                <a:latin typeface="Trebuchet MS" charset="0"/>
                <a:ea typeface="Trebuchet MS" charset="0"/>
                <a:cs typeface="Trebuchet MS" charset="0"/>
              </a:rPr>
              <a:t>, DSPG Fellow 2015 </a:t>
            </a:r>
            <a:endParaRPr lang="en-US" sz="1400" b="1" dirty="0">
              <a:latin typeface="Trebuchet MS" charset="0"/>
              <a:ea typeface="Trebuchet MS" charset="0"/>
              <a:cs typeface="Trebuchet MS" charset="0"/>
            </a:endParaRPr>
          </a:p>
        </p:txBody>
      </p:sp>
    </p:spTree>
    <p:extLst>
      <p:ext uri="{BB962C8B-B14F-4D97-AF65-F5344CB8AC3E}">
        <p14:creationId xmlns:p14="http://schemas.microsoft.com/office/powerpoint/2010/main" val="5023075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a:solidFill>
                  <a:srgbClr val="12252D"/>
                </a:solidFill>
                <a:latin typeface="Raleway" charset="0"/>
                <a:ea typeface="Raleway" charset="0"/>
                <a:cs typeface="Raleway" charset="0"/>
              </a:rPr>
              <a:t>Diversify </a:t>
            </a:r>
            <a:r>
              <a:rPr lang="en-US" sz="3000" b="1" dirty="0" smtClean="0">
                <a:solidFill>
                  <a:srgbClr val="12252D"/>
                </a:solidFill>
                <a:latin typeface="Raleway" charset="0"/>
                <a:ea typeface="Raleway" charset="0"/>
                <a:cs typeface="Raleway" charset="0"/>
              </a:rPr>
              <a:t>Your Expertise</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685800" y="957816"/>
            <a:ext cx="7696200" cy="830997"/>
          </a:xfrm>
          <a:prstGeom prst="rect">
            <a:avLst/>
          </a:prstGeom>
        </p:spPr>
        <p:txBody>
          <a:bodyPr wrap="square">
            <a:spAutoFit/>
          </a:bodyPr>
          <a:lstStyle/>
          <a:p>
            <a:r>
              <a:rPr lang="en-US" sz="1600" dirty="0" smtClean="0">
                <a:solidFill>
                  <a:srgbClr val="12252D"/>
                </a:solidFill>
                <a:latin typeface="Trebuchet MS" charset="0"/>
                <a:ea typeface="Trebuchet MS" charset="0"/>
                <a:cs typeface="Trebuchet MS" charset="0"/>
              </a:rPr>
              <a:t>Individualized mentors in </a:t>
            </a:r>
            <a:r>
              <a:rPr lang="en-US" sz="1600" dirty="0">
                <a:solidFill>
                  <a:srgbClr val="12252D"/>
                </a:solidFill>
                <a:latin typeface="Trebuchet MS" charset="0"/>
                <a:ea typeface="Trebuchet MS" charset="0"/>
                <a:cs typeface="Trebuchet MS" charset="0"/>
              </a:rPr>
              <a:t>a wide variety of fields: statistics, social, behavioral and economic sciences, computer science, simulation, data analytics, information technology policy, and infrastructural resilience.</a:t>
            </a:r>
          </a:p>
        </p:txBody>
      </p:sp>
      <p:sp>
        <p:nvSpPr>
          <p:cNvPr id="5" name="Rectangle 4"/>
          <p:cNvSpPr/>
          <p:nvPr/>
        </p:nvSpPr>
        <p:spPr>
          <a:xfrm>
            <a:off x="5486400" y="3445683"/>
            <a:ext cx="1816266" cy="307777"/>
          </a:xfrm>
          <a:prstGeom prst="rect">
            <a:avLst/>
          </a:prstGeom>
        </p:spPr>
        <p:txBody>
          <a:bodyPr wrap="none">
            <a:spAutoFit/>
          </a:bodyPr>
          <a:lstStyle/>
          <a:p>
            <a:r>
              <a:rPr lang="en-US" sz="1400" b="1" dirty="0" smtClean="0">
                <a:latin typeface="Trebuchet MS" charset="0"/>
                <a:ea typeface="Trebuchet MS" charset="0"/>
                <a:cs typeface="Trebuchet MS" charset="0"/>
              </a:rPr>
              <a:t>- DSPG </a:t>
            </a:r>
            <a:r>
              <a:rPr lang="en-US" sz="1400" b="1" dirty="0">
                <a:latin typeface="Trebuchet MS" charset="0"/>
                <a:ea typeface="Trebuchet MS" charset="0"/>
                <a:cs typeface="Trebuchet MS" charset="0"/>
              </a:rPr>
              <a:t>Fellow 2016</a:t>
            </a:r>
          </a:p>
        </p:txBody>
      </p:sp>
      <p:sp>
        <p:nvSpPr>
          <p:cNvPr id="7" name="TextBox 6"/>
          <p:cNvSpPr txBox="1"/>
          <p:nvPr/>
        </p:nvSpPr>
        <p:spPr>
          <a:xfrm>
            <a:off x="1524000" y="2724150"/>
            <a:ext cx="6117220" cy="738664"/>
          </a:xfrm>
          <a:prstGeom prst="rect">
            <a:avLst/>
          </a:prstGeom>
          <a:noFill/>
        </p:spPr>
        <p:txBody>
          <a:bodyPr wrap="square" rtlCol="0">
            <a:spAutoFit/>
          </a:bodyPr>
          <a:lstStyle/>
          <a:p>
            <a:r>
              <a:rPr lang="en-US" sz="1400" i="1" dirty="0">
                <a:latin typeface="Trebuchet MS" charset="0"/>
                <a:ea typeface="Trebuchet MS" charset="0"/>
                <a:cs typeface="Trebuchet MS" charset="0"/>
              </a:rPr>
              <a:t>"The interdisciplinary work environment made it easy to connect and have conversations. If I wanted to ask a question about another field of research, there was always a door I could knock on</a:t>
            </a:r>
            <a:r>
              <a:rPr lang="en-US" sz="1400" i="1" dirty="0" smtClean="0">
                <a:latin typeface="Trebuchet MS" charset="0"/>
                <a:ea typeface="Trebuchet MS" charset="0"/>
                <a:cs typeface="Trebuchet MS" charset="0"/>
              </a:rPr>
              <a:t>."</a:t>
            </a:r>
            <a:endParaRPr lang="en-US" sz="1400" dirty="0">
              <a:latin typeface="Trebuchet MS" charset="0"/>
              <a:ea typeface="Trebuchet MS" charset="0"/>
              <a:cs typeface="Trebuchet MS" charset="0"/>
            </a:endParaRPr>
          </a:p>
        </p:txBody>
      </p:sp>
    </p:spTree>
    <p:extLst>
      <p:ext uri="{BB962C8B-B14F-4D97-AF65-F5344CB8AC3E}">
        <p14:creationId xmlns:p14="http://schemas.microsoft.com/office/powerpoint/2010/main" val="1618962519"/>
      </p:ext>
    </p:extLst>
  </p:cSld>
  <p:clrMapOvr>
    <a:masterClrMapping/>
  </p:clrMapOvr>
</p:sld>
</file>

<file path=ppt/theme/theme1.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3.xml><?xml version="1.0" encoding="utf-8"?>
<a:theme xmlns:a="http://schemas.openxmlformats.org/drawingml/2006/main" name="SDAL SLIDES Feb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SDAL Oct 2015.thmx</Template>
  <TotalTime>37463</TotalTime>
  <Words>1803</Words>
  <Application>Microsoft Macintosh PowerPoint</Application>
  <PresentationFormat>On-screen Show (16:9)</PresentationFormat>
  <Paragraphs>241</Paragraphs>
  <Slides>38</Slides>
  <Notes>15</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38</vt:i4>
      </vt:variant>
    </vt:vector>
  </HeadingPairs>
  <TitlesOfParts>
    <vt:vector size="53" baseType="lpstr">
      <vt:lpstr>Arial Narrow</vt:lpstr>
      <vt:lpstr>Calibri</vt:lpstr>
      <vt:lpstr>Gill Sans</vt:lpstr>
      <vt:lpstr>Gill Sans  </vt:lpstr>
      <vt:lpstr>Gill Sans Light</vt:lpstr>
      <vt:lpstr>Helvetica</vt:lpstr>
      <vt:lpstr>Helvetica Light</vt:lpstr>
      <vt:lpstr>Raleway</vt:lpstr>
      <vt:lpstr>Raleway Light</vt:lpstr>
      <vt:lpstr>Trebuchet MS</vt:lpstr>
      <vt:lpstr>Arial</vt:lpstr>
      <vt:lpstr>2_SDAL_Biocomplexity</vt:lpstr>
      <vt:lpstr>7_Office Theme</vt:lpstr>
      <vt:lpstr>SDAL SLIDES Feb 2016</vt:lpstr>
      <vt:lpstr>8_Office Theme</vt:lpstr>
      <vt:lpstr>Data Science for Public Good  Summer Program</vt:lpstr>
      <vt:lpstr>PowerPoint Presentation</vt:lpstr>
      <vt:lpstr>DSPG Summer Program</vt:lpstr>
      <vt:lpstr>PowerPoint Presentation</vt:lpstr>
      <vt:lpstr>PowerPoint Presentation</vt:lpstr>
      <vt:lpstr>DSPG Fellow Applications</vt:lpstr>
      <vt:lpstr>DSPG Honors Program Applications</vt:lpstr>
      <vt:lpstr>Make a Real Impact</vt:lpstr>
      <vt:lpstr>Diversify Your Expertise</vt:lpstr>
      <vt:lpstr>Experience Team Science</vt:lpstr>
      <vt:lpstr>Form Professional Connections</vt:lpstr>
      <vt:lpstr>Resources</vt:lpstr>
      <vt:lpstr>Selected Research Projects  from DSPG 2016</vt:lpstr>
      <vt:lpstr>Research Method</vt:lpstr>
      <vt:lpstr>Arlington County  FIRE/EMS 911 Data</vt:lpstr>
      <vt:lpstr>Arlington County Fire Department</vt:lpstr>
      <vt:lpstr>PowerPoint Presentation</vt:lpstr>
      <vt:lpstr>PREDICTING SMOKE ALARM NEED IN ARLINGTON COUNTY</vt:lpstr>
      <vt:lpstr>Arlington Operation FireSafe</vt:lpstr>
      <vt:lpstr>Probability of Having a Smoke Alarm</vt:lpstr>
      <vt:lpstr>The Use of Social Media by  the Army Population</vt:lpstr>
      <vt:lpstr>Research Questions </vt:lpstr>
      <vt:lpstr>Data &amp; Methods</vt:lpstr>
      <vt:lpstr>Sentiment Comparisons</vt:lpstr>
      <vt:lpstr>“Why I Quit the Army”</vt:lpstr>
      <vt:lpstr>Identifying Policy Changes Over Time</vt:lpstr>
      <vt:lpstr>School Assignment Policies &amp; Race A comparison of Jefferson county &amp; mecklenburg county school districts </vt:lpstr>
      <vt:lpstr>Policy Review</vt:lpstr>
      <vt:lpstr>Policy Review Continued</vt:lpstr>
      <vt:lpstr>Racial Breakdowns by Elementary School</vt:lpstr>
      <vt:lpstr>Assessing the Influence of career &amp; college readiness  </vt:lpstr>
      <vt:lpstr>Direct Evaluation of the Policy</vt:lpstr>
      <vt:lpstr>Differences in Remedial Placement by Race</vt:lpstr>
      <vt:lpstr>Differences in Remedial Placement by Career Readiness</vt:lpstr>
      <vt:lpstr>Contacts</vt:lpstr>
      <vt:lpstr>Other Quotes</vt:lpstr>
      <vt:lpstr>PowerPoint Presentation</vt:lpstr>
      <vt:lpstr>Diversify Your Expertise</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Ziemer</dc:creator>
  <cp:lastModifiedBy>Gizem Korkmaz</cp:lastModifiedBy>
  <cp:revision>920</cp:revision>
  <cp:lastPrinted>2016-04-22T13:36:52Z</cp:lastPrinted>
  <dcterms:created xsi:type="dcterms:W3CDTF">2015-10-22T12:46:50Z</dcterms:created>
  <dcterms:modified xsi:type="dcterms:W3CDTF">2017-04-07T16:11:03Z</dcterms:modified>
</cp:coreProperties>
</file>